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49" r:id="rId3"/>
    <p:sldId id="378" r:id="rId4"/>
    <p:sldId id="377" r:id="rId5"/>
    <p:sldId id="396" r:id="rId6"/>
    <p:sldId id="397" r:id="rId7"/>
    <p:sldId id="398" r:id="rId8"/>
    <p:sldId id="399" r:id="rId9"/>
    <p:sldId id="383" r:id="rId10"/>
    <p:sldId id="384" r:id="rId11"/>
    <p:sldId id="386" r:id="rId12"/>
    <p:sldId id="387" r:id="rId13"/>
    <p:sldId id="388" r:id="rId14"/>
    <p:sldId id="400" r:id="rId15"/>
    <p:sldId id="359" r:id="rId16"/>
    <p:sldId id="350" r:id="rId17"/>
    <p:sldId id="403" r:id="rId18"/>
    <p:sldId id="404" r:id="rId19"/>
    <p:sldId id="405" r:id="rId20"/>
    <p:sldId id="406" r:id="rId21"/>
    <p:sldId id="407" r:id="rId22"/>
    <p:sldId id="392" r:id="rId23"/>
    <p:sldId id="353" r:id="rId24"/>
    <p:sldId id="374" r:id="rId25"/>
    <p:sldId id="356" r:id="rId26"/>
    <p:sldId id="414" r:id="rId27"/>
    <p:sldId id="376" r:id="rId28"/>
    <p:sldId id="401" r:id="rId29"/>
    <p:sldId id="402" r:id="rId30"/>
    <p:sldId id="372" r:id="rId31"/>
    <p:sldId id="415" r:id="rId32"/>
    <p:sldId id="416" r:id="rId33"/>
    <p:sldId id="417" r:id="rId34"/>
    <p:sldId id="418" r:id="rId35"/>
    <p:sldId id="419" r:id="rId36"/>
    <p:sldId id="420" r:id="rId37"/>
    <p:sldId id="411" r:id="rId38"/>
    <p:sldId id="413" r:id="rId39"/>
    <p:sldId id="373" r:id="rId40"/>
    <p:sldId id="409" r:id="rId41"/>
    <p:sldId id="370" r:id="rId42"/>
    <p:sldId id="371" r:id="rId43"/>
    <p:sldId id="410" r:id="rId44"/>
    <p:sldId id="351" r:id="rId4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66"/>
    <a:srgbClr val="FF0000"/>
    <a:srgbClr val="200745"/>
    <a:srgbClr val="660066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5" autoAdjust="0"/>
    <p:restoredTop sz="94670" autoAdjust="0"/>
  </p:normalViewPr>
  <p:slideViewPr>
    <p:cSldViewPr>
      <p:cViewPr varScale="1">
        <p:scale>
          <a:sx n="22" d="100"/>
          <a:sy n="22" d="100"/>
        </p:scale>
        <p:origin x="18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Sophomore Registration 2011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B99EC2-9CE2-4ED7-AB59-0436C1DB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7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Sophomore Registration 2011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35712C-B39E-4F58-990A-6FA00D927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379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Lance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Sophomore Registration 2011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6B38C-74EA-43E4-BA2D-4AC37E44225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614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Sophomore Registration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5712C-B39E-4F58-990A-6FA00D9272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Sophomore Registration 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5712C-B39E-4F58-990A-6FA00D9272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Sophomore Registration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5712C-B39E-4F58-990A-6FA00D9272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Leslie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Sophomore Registration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5712C-B39E-4F58-990A-6FA00D9272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Sophomore Registration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35712C-B39E-4F58-990A-6FA00D9272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B19A1-C926-4EE3-AAA0-3925B32BAC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8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Tammy</a:t>
            </a:r>
            <a:endParaRPr lang="en-US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Sophomore Registration 2011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06B38C-74EA-43E4-BA2D-4AC37E44225D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231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597A-9ECC-44F3-86B4-15BDD5572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07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2E8F-32E7-4BAA-B16C-F07A112CA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9C66-0DED-4405-B8C7-653FFEBEE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8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F5DF-66DD-4159-A086-C5E05CB03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07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E5AA-3F12-4BE6-8479-EC71076BD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39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E4DB8-F96C-4517-A6B0-5227F2817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5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98438"/>
            <a:ext cx="6934200" cy="868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8DC5-FC74-40D7-B0F8-D6B13776C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08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D470-089C-4F75-AF3F-3483E4E96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1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E3E4-4584-4413-9A29-88548FC9C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6D70-AABB-4BC6-B84F-C24E36CBA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9562-0AAF-4423-B34C-EEE345B4C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D3F2-411F-4427-8CC9-58B684C9C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F4CE-6CE3-450F-8387-3FD76FA0C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5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FDF1A-BAE0-44F3-AD22-1B8A45BF9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3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BAA10AF4-7008-486A-813E-C4215FA5A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0" r:id="rId14"/>
    <p:sldLayoutId id="2147484552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PowerPoint_Presentation.pptx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5.jpeg"/><Relationship Id="rId4" Type="http://schemas.openxmlformats.org/officeDocument/2006/relationships/hyperlink" Target="mailto:sales@idahorecognition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wistonschools.net/lhs/counseling-and-career-center/" TargetMode="Externa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PowerPoint_Presentation2.pptx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dvancedops.sde.idaho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ed.gov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wistonschools.net/lhs/scholarships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dobe.com/video/9Kx7C4WNBlTZ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hyperlink" Target="http://www.collegeboard.com/sa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2018lhssafeandsober@gmail.co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labor.idaho.gov/JobScape/" TargetMode="Externa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stoll@idahosaves.Idaho.gov" TargetMode="External"/><Relationship Id="rId2" Type="http://schemas.openxmlformats.org/officeDocument/2006/relationships/hyperlink" Target="http://www.idahosave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earbookforever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lewistonschools.net/lhs/yearbook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jstubbers@lewistonschools.net" TargetMode="External"/><Relationship Id="rId2" Type="http://schemas.openxmlformats.org/officeDocument/2006/relationships/hyperlink" Target="mailto:edougherty@lewistonschool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s@idahorecognition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stoll@idahosaves.Idaho.gov" TargetMode="External"/><Relationship Id="rId2" Type="http://schemas.openxmlformats.org/officeDocument/2006/relationships/hyperlink" Target="mailto:slbruce@lcsc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wittman@lewistonschools.ne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austin.j.salazar.mil@mail.mil" TargetMode="External"/><Relationship Id="rId2" Type="http://schemas.openxmlformats.org/officeDocument/2006/relationships/hyperlink" Target="mailto:dianehairston@labor.idaho.gov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457200"/>
            <a:ext cx="7772400" cy="314325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  <a:t>Welcome!</a:t>
            </a:r>
            <a:b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  <a:t>Lewiston High School</a:t>
            </a:r>
            <a:b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  <a:t>Senior Information Night </a:t>
            </a:r>
            <a:b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  <a:t>October 1, 2018</a:t>
            </a:r>
          </a:p>
        </p:txBody>
      </p:sp>
      <p:pic>
        <p:nvPicPr>
          <p:cNvPr id="15363" name="Picture 4" descr="MPj044108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5700"/>
            <a:ext cx="1803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004191"/>
              </p:ext>
            </p:extLst>
          </p:nvPr>
        </p:nvGraphicFramePr>
        <p:xfrm>
          <a:off x="9183688" y="3590925"/>
          <a:ext cx="4570412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Presentation" r:id="rId5" imgW="4570348" imgH="3427397" progId="PowerPoint.Show.12">
                  <p:embed/>
                </p:oleObj>
              </mc:Choice>
              <mc:Fallback>
                <p:oleObj name="Presentation" r:id="rId5" imgW="4570348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3688" y="3590925"/>
                        <a:ext cx="4570412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8034"/>
            <a:ext cx="7886700" cy="564892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The field </a:t>
            </a:r>
            <a:r>
              <a:rPr lang="en-US" sz="3600" dirty="0"/>
              <a:t>experience must connect with </a:t>
            </a:r>
            <a:r>
              <a:rPr lang="en-US" sz="3600" dirty="0" smtClean="0"/>
              <a:t>the </a:t>
            </a:r>
            <a:r>
              <a:rPr lang="en-US" sz="3600" dirty="0"/>
              <a:t>paper. It is a much easier task to match a research paper to a field experience. </a:t>
            </a:r>
            <a:endParaRPr lang="en-US" sz="3600" dirty="0" smtClean="0"/>
          </a:p>
          <a:p>
            <a:r>
              <a:rPr lang="en-US" sz="3600" dirty="0" smtClean="0"/>
              <a:t>Another </a:t>
            </a:r>
            <a:r>
              <a:rPr lang="en-US" sz="3600" dirty="0"/>
              <a:t>factor that </a:t>
            </a:r>
            <a:r>
              <a:rPr lang="en-US" sz="3600" dirty="0" smtClean="0"/>
              <a:t>should be considered </a:t>
            </a:r>
            <a:r>
              <a:rPr lang="en-US" sz="3600" dirty="0"/>
              <a:t>is time management.  The project needs to be one that </a:t>
            </a:r>
            <a:r>
              <a:rPr lang="en-US" sz="3600" dirty="0" smtClean="0"/>
              <a:t>the student can </a:t>
            </a:r>
            <a:r>
              <a:rPr lang="en-US" sz="3600" dirty="0"/>
              <a:t>complete while finishing senior courses, working, playing sports, or doing other extracurricular activities.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561"/>
            <a:ext cx="7886700" cy="1143001"/>
          </a:xfrm>
        </p:spPr>
        <p:txBody>
          <a:bodyPr>
            <a:normAutofit/>
          </a:bodyPr>
          <a:lstStyle/>
          <a:p>
            <a:r>
              <a:rPr lang="en-US" sz="4800" b="1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2"/>
            <a:ext cx="7886700" cy="5165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/>
              <a:t>III.  Reflective Letter and Portfolio</a:t>
            </a:r>
          </a:p>
          <a:p>
            <a:endParaRPr lang="en-US" dirty="0"/>
          </a:p>
          <a:p>
            <a:r>
              <a:rPr lang="en-US" sz="3200" dirty="0"/>
              <a:t>P</a:t>
            </a:r>
            <a:r>
              <a:rPr lang="en-US" sz="3200" dirty="0" smtClean="0"/>
              <a:t>ortfolio </a:t>
            </a:r>
            <a:r>
              <a:rPr lang="en-US" sz="3200" dirty="0"/>
              <a:t>with a reflective essay, will be a binder containing all documents pertaining to the Senior Project process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portfolio </a:t>
            </a:r>
            <a:r>
              <a:rPr lang="en-US" sz="3200" dirty="0"/>
              <a:t>will be graded in their Government class and viewed by a panel of judges prior to their presentation.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IV.  Presentation</a:t>
            </a:r>
          </a:p>
          <a:p>
            <a:endParaRPr lang="en-US" dirty="0"/>
          </a:p>
          <a:p>
            <a:r>
              <a:rPr lang="en-US" sz="3200" dirty="0" smtClean="0"/>
              <a:t>The </a:t>
            </a:r>
            <a:r>
              <a:rPr lang="en-US" sz="3200" dirty="0"/>
              <a:t>fourth component is an 8-12 minute presentation of the entire Senior Project which will be delivered to a panel of judges. A question and answer period will follow each presentation.  </a:t>
            </a:r>
          </a:p>
          <a:p>
            <a:endParaRPr lang="en-US" sz="3200" dirty="0" smtClean="0"/>
          </a:p>
          <a:p>
            <a:r>
              <a:rPr lang="en-US" sz="3200" dirty="0"/>
              <a:t>All senior project information and forms can be found online at the LHS web site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35" y="2746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final </a:t>
            </a:r>
            <a:r>
              <a:rPr lang="en-US" b="1" dirty="0"/>
              <a:t>presentation should answer these questions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1.  What </a:t>
            </a:r>
            <a:r>
              <a:rPr lang="en-US" sz="2000" dirty="0"/>
              <a:t>was the research paper?</a:t>
            </a:r>
          </a:p>
          <a:p>
            <a:pPr marL="0" indent="0">
              <a:buNone/>
            </a:pPr>
            <a:r>
              <a:rPr lang="en-US" sz="2000" dirty="0" smtClean="0"/>
              <a:t>2.  What </a:t>
            </a:r>
            <a:r>
              <a:rPr lang="en-US" sz="2000" dirty="0"/>
              <a:t>was the subject of the </a:t>
            </a:r>
            <a:r>
              <a:rPr lang="en-US" sz="2000" dirty="0" smtClean="0"/>
              <a:t>field </a:t>
            </a:r>
            <a:r>
              <a:rPr lang="en-US" sz="2000" dirty="0"/>
              <a:t>experience?</a:t>
            </a:r>
          </a:p>
          <a:p>
            <a:pPr marL="0" indent="0">
              <a:buNone/>
            </a:pPr>
            <a:r>
              <a:rPr lang="en-US" sz="2000" dirty="0" smtClean="0"/>
              <a:t>3.  What </a:t>
            </a:r>
            <a:r>
              <a:rPr lang="en-US" sz="2000" dirty="0"/>
              <a:t>is the connection between the paper and </a:t>
            </a:r>
            <a:r>
              <a:rPr lang="en-US" sz="2000" dirty="0" smtClean="0"/>
              <a:t>the </a:t>
            </a:r>
            <a:r>
              <a:rPr lang="en-US" sz="2000" dirty="0"/>
              <a:t>field experience?</a:t>
            </a:r>
          </a:p>
          <a:p>
            <a:pPr marL="0" indent="0">
              <a:buNone/>
            </a:pPr>
            <a:r>
              <a:rPr lang="en-US" sz="2000" dirty="0" smtClean="0"/>
              <a:t>4.  What </a:t>
            </a:r>
            <a:r>
              <a:rPr lang="en-US" sz="2000" dirty="0"/>
              <a:t>was the “stretch” for the student?  That is, what did he or </a:t>
            </a:r>
            <a:r>
              <a:rPr lang="en-US" sz="2000" dirty="0" smtClean="0"/>
              <a:t>she</a:t>
            </a:r>
          </a:p>
          <a:p>
            <a:pPr marL="0" indent="0">
              <a:buNone/>
            </a:pPr>
            <a:r>
              <a:rPr lang="en-US" sz="2000" dirty="0" smtClean="0"/>
              <a:t>      do </a:t>
            </a:r>
            <a:r>
              <a:rPr lang="en-US" sz="2000" dirty="0"/>
              <a:t>that was not known or done before?</a:t>
            </a:r>
          </a:p>
          <a:p>
            <a:pPr marL="0" indent="0">
              <a:buNone/>
            </a:pPr>
            <a:r>
              <a:rPr lang="en-US" sz="2000" dirty="0" smtClean="0"/>
              <a:t>5.  Are </a:t>
            </a:r>
            <a:r>
              <a:rPr lang="en-US" sz="2000" dirty="0"/>
              <a:t>there any applications for the future from this project?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40" y="152400"/>
            <a:ext cx="462593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Sr. Project Judges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years Senior Project presentations will be given on April 17</a:t>
            </a:r>
            <a:r>
              <a:rPr lang="en-US" baseline="30000" dirty="0" smtClean="0"/>
              <a:t>th</a:t>
            </a:r>
            <a:r>
              <a:rPr lang="en-US" dirty="0" smtClean="0"/>
              <a:t> starting at 1:00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are always looking for people who are willing to come in and give up an afternoon to help with the judging of the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000" dirty="0">
                <a:solidFill>
                  <a:srgbClr val="7030A0"/>
                </a:solidFill>
                <a:latin typeface="Monotype Corsiva" pitchFamily="66" charset="0"/>
              </a:rPr>
              <a:t>Caps and Gowns</a:t>
            </a:r>
            <a:r>
              <a:rPr lang="en-US" sz="5000" dirty="0">
                <a:solidFill>
                  <a:srgbClr val="660066"/>
                </a:solidFill>
                <a:latin typeface="Monotype Corsiva" pitchFamily="66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Online </a:t>
            </a:r>
            <a:r>
              <a:rPr lang="en-US" sz="2000" dirty="0"/>
              <a:t>O</a:t>
            </a:r>
            <a:r>
              <a:rPr lang="en-US" sz="2000" dirty="0" smtClean="0"/>
              <a:t>rder </a:t>
            </a:r>
            <a:r>
              <a:rPr lang="en-US" sz="2000" dirty="0"/>
              <a:t>D</a:t>
            </a:r>
            <a:r>
              <a:rPr lang="en-US" sz="2000" dirty="0" smtClean="0"/>
              <a:t>eadline: April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December 15 Order Deadline  </a:t>
            </a:r>
            <a:endParaRPr lang="en-US" sz="2000" dirty="0"/>
          </a:p>
          <a:p>
            <a:r>
              <a:rPr lang="en-US" sz="2000" dirty="0" smtClean="0"/>
              <a:t>Make </a:t>
            </a:r>
            <a:r>
              <a:rPr lang="en-US" sz="2000" dirty="0"/>
              <a:t>checks out to </a:t>
            </a:r>
            <a:r>
              <a:rPr lang="en-US" sz="2000" dirty="0" smtClean="0"/>
              <a:t>Idaho Recognition Products including 6.0% </a:t>
            </a:r>
            <a:r>
              <a:rPr lang="en-US" sz="2000" dirty="0"/>
              <a:t>tax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Order </a:t>
            </a:r>
            <a:r>
              <a:rPr lang="en-US" sz="2000" dirty="0" smtClean="0"/>
              <a:t>online at idgrad.com</a:t>
            </a:r>
          </a:p>
          <a:p>
            <a:r>
              <a:rPr lang="en-US" sz="2000" dirty="0" smtClean="0"/>
              <a:t>Email </a:t>
            </a:r>
            <a:r>
              <a:rPr lang="en-US" sz="2000" dirty="0" smtClean="0">
                <a:hlinkClick r:id="rId4"/>
              </a:rPr>
              <a:t>sales@idahorecognition.com</a:t>
            </a:r>
            <a:endParaRPr lang="en-US" sz="2000" dirty="0" smtClean="0"/>
          </a:p>
          <a:p>
            <a:r>
              <a:rPr lang="en-US" sz="2000" dirty="0" smtClean="0"/>
              <a:t>Phone 208-941-1602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C:\Users\shart\AppData\Local\Microsoft\Windows\Temporary Internet Files\Content.IE5\KUI9KG52\MP9003141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18" y="4114800"/>
            <a:ext cx="3276600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24759"/>
              </p:ext>
            </p:extLst>
          </p:nvPr>
        </p:nvGraphicFramePr>
        <p:xfrm>
          <a:off x="7889875" y="5292725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Presentation" r:id="rId6" imgW="4570348" imgH="3427397" progId="PowerPoint.Show.12">
                  <p:embed/>
                </p:oleObj>
              </mc:Choice>
              <mc:Fallback>
                <p:oleObj name="Presentation" r:id="rId6" imgW="4570348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89875" y="5292725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9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000" dirty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en-US" sz="5000" dirty="0" smtClean="0">
                <a:solidFill>
                  <a:srgbClr val="7030A0"/>
                </a:solidFill>
                <a:latin typeface="Monotype Corsiva" pitchFamily="66" charset="0"/>
              </a:rPr>
              <a:t>Counseling </a:t>
            </a:r>
            <a:r>
              <a:rPr lang="en-US" sz="5000" dirty="0">
                <a:solidFill>
                  <a:srgbClr val="7030A0"/>
                </a:solidFill>
                <a:latin typeface="Monotype Corsiva" pitchFamily="66" charset="0"/>
              </a:rPr>
              <a:t>Center Overview </a:t>
            </a:r>
            <a:r>
              <a:rPr lang="en-US" dirty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Monotype Corsiva" pitchFamily="66" charset="0"/>
              </a:rPr>
            </a:b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u="sng" dirty="0">
                <a:solidFill>
                  <a:srgbClr val="00B050"/>
                </a:solidFill>
                <a:latin typeface="Monotype Corsiva" pitchFamily="66" charset="0"/>
                <a:hlinkClick r:id="rId3"/>
              </a:rPr>
              <a:t>https://www.lewistonschools.net/lhs/counseling-and-career-center</a:t>
            </a:r>
            <a:r>
              <a:rPr lang="en-US" sz="4000" u="sng" dirty="0" smtClean="0">
                <a:solidFill>
                  <a:srgbClr val="00B050"/>
                </a:solidFill>
                <a:latin typeface="Monotype Corsiva" pitchFamily="66" charset="0"/>
                <a:hlinkClick r:id="rId3"/>
              </a:rPr>
              <a:t>/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4000" u="sng" dirty="0" smtClean="0">
              <a:solidFill>
                <a:srgbClr val="00B050"/>
              </a:solidFill>
              <a:latin typeface="Monotype Corsiva" pitchFamily="66" charset="0"/>
              <a:hlinkClick r:id="rId3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4000" u="sng" dirty="0" smtClean="0">
                <a:solidFill>
                  <a:srgbClr val="00B050"/>
                </a:solidFill>
                <a:latin typeface="Monotype Corsiva" pitchFamily="66" charset="0"/>
                <a:hlinkClick r:id="rId3"/>
              </a:rPr>
              <a:t/>
            </a:r>
            <a:br>
              <a:rPr lang="en-US" sz="4000" u="sng" dirty="0" smtClean="0">
                <a:solidFill>
                  <a:srgbClr val="00B050"/>
                </a:solidFill>
                <a:latin typeface="Monotype Corsiva" pitchFamily="66" charset="0"/>
                <a:hlinkClick r:id="rId3"/>
              </a:rPr>
            </a:br>
            <a:endParaRPr lang="en-US" sz="4000" u="sng" dirty="0">
              <a:solidFill>
                <a:srgbClr val="00B050"/>
              </a:solidFill>
              <a:latin typeface="Monotype Corsiva" pitchFamily="66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50" y="2949575"/>
            <a:ext cx="5143500" cy="3181350"/>
          </a:xfrm>
          <a:prstGeom prst="rect">
            <a:avLst/>
          </a:prstGeom>
          <a:effectLst>
            <a:outerShdw blurRad="50800" dist="1397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86991"/>
              </p:ext>
            </p:extLst>
          </p:nvPr>
        </p:nvGraphicFramePr>
        <p:xfrm>
          <a:off x="8756650" y="572135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resentation" r:id="rId6" imgW="4570348" imgH="3427397" progId="PowerPoint.Show.12">
                  <p:embed/>
                </p:oleObj>
              </mc:Choice>
              <mc:Fallback>
                <p:oleObj name="Presentation" r:id="rId6" imgW="4570348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56650" y="572135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Advanced Opportunities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Kaylin Roby, College and Career Advisor</a:t>
            </a:r>
          </a:p>
          <a:p>
            <a:r>
              <a:rPr lang="en-US" sz="2000" dirty="0" smtClean="0"/>
              <a:t>State program allocates $4,125 for each student: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D</a:t>
            </a:r>
            <a:r>
              <a:rPr lang="en-US" sz="1600" dirty="0" smtClean="0"/>
              <a:t>ual credit courses (up to $75 per credit)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Advanced Placement (AP) tests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Overload courses (up to $225)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 smtClean="0"/>
              <a:t>Professional Certification exams</a:t>
            </a:r>
          </a:p>
          <a:p>
            <a:r>
              <a:rPr lang="en-US" sz="2000" dirty="0" smtClean="0"/>
              <a:t>Dual credit; $65/credit when taken at LHS, $85/credit when taken at LCSC; student responsible for books, lab &amp; course fees at LCSC</a:t>
            </a:r>
          </a:p>
          <a:p>
            <a:r>
              <a:rPr lang="en-US" sz="2000" dirty="0" smtClean="0"/>
              <a:t>Student is responsible for anything above $4,125.</a:t>
            </a:r>
          </a:p>
          <a:p>
            <a:r>
              <a:rPr lang="en-US" sz="2000" dirty="0" smtClean="0"/>
              <a:t>To access funds, set up </a:t>
            </a:r>
            <a:r>
              <a:rPr lang="en-US" sz="2000" dirty="0"/>
              <a:t>an account at </a:t>
            </a:r>
            <a:r>
              <a:rPr lang="en-US" sz="2000" dirty="0">
                <a:hlinkClick r:id="rId2"/>
              </a:rPr>
              <a:t>https://advancedops.sde.idaho.gov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874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5509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Year-Long Dual Credit Courses offered at LHS</a:t>
            </a:r>
            <a:b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en-US" sz="5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2133600"/>
            <a:ext cx="4267200" cy="4530725"/>
          </a:xfrm>
        </p:spPr>
        <p:txBody>
          <a:bodyPr/>
          <a:lstStyle/>
          <a:p>
            <a:r>
              <a:rPr lang="en-US" dirty="0"/>
              <a:t>Algebra 2</a:t>
            </a:r>
            <a:r>
              <a:rPr lang="en-US" dirty="0" smtClean="0"/>
              <a:t> </a:t>
            </a:r>
            <a:r>
              <a:rPr lang="en-US" dirty="0"/>
              <a:t>PTE</a:t>
            </a:r>
          </a:p>
          <a:p>
            <a:r>
              <a:rPr lang="en-US" dirty="0"/>
              <a:t>Anatomy</a:t>
            </a:r>
          </a:p>
          <a:p>
            <a:r>
              <a:rPr lang="en-US" dirty="0"/>
              <a:t>Astronomy</a:t>
            </a:r>
          </a:p>
          <a:p>
            <a:r>
              <a:rPr lang="en-US" dirty="0" smtClean="0"/>
              <a:t>Honors Biology</a:t>
            </a:r>
          </a:p>
          <a:p>
            <a:r>
              <a:rPr lang="en-US" dirty="0"/>
              <a:t>Math </a:t>
            </a:r>
            <a:r>
              <a:rPr lang="en-US" dirty="0" smtClean="0"/>
              <a:t>147</a:t>
            </a:r>
          </a:p>
          <a:p>
            <a:r>
              <a:rPr lang="en-US" dirty="0" smtClean="0"/>
              <a:t>Geology</a:t>
            </a:r>
            <a:endParaRPr lang="en-US" dirty="0"/>
          </a:p>
          <a:p>
            <a:r>
              <a:rPr lang="en-US" dirty="0" smtClean="0"/>
              <a:t>Forensics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5750" y="2057400"/>
            <a:ext cx="4572000" cy="4530725"/>
          </a:xfrm>
        </p:spPr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  <a:p>
            <a:r>
              <a:rPr lang="en-US" dirty="0"/>
              <a:t>Probability and Statistics</a:t>
            </a:r>
          </a:p>
          <a:p>
            <a:r>
              <a:rPr lang="en-US" dirty="0" smtClean="0"/>
              <a:t>Psychology </a:t>
            </a:r>
            <a:endParaRPr lang="en-US" dirty="0"/>
          </a:p>
          <a:p>
            <a:r>
              <a:rPr lang="en-US" dirty="0" smtClean="0"/>
              <a:t>Spanish </a:t>
            </a:r>
            <a:r>
              <a:rPr lang="en-US" dirty="0"/>
              <a:t>3</a:t>
            </a:r>
          </a:p>
          <a:p>
            <a:r>
              <a:rPr lang="en-US" dirty="0"/>
              <a:t>Spanish </a:t>
            </a:r>
            <a:r>
              <a:rPr lang="en-US" dirty="0" smtClean="0"/>
              <a:t>4</a:t>
            </a:r>
          </a:p>
          <a:p>
            <a:r>
              <a:rPr lang="en-US" dirty="0" smtClean="0"/>
              <a:t>Intro to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6271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One Semester Dual Credit Courses offered at LHS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71600"/>
            <a:ext cx="4648200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DAYO		</a:t>
            </a:r>
          </a:p>
          <a:p>
            <a:r>
              <a:rPr lang="en-US" sz="2600" dirty="0" smtClean="0"/>
              <a:t>FAST</a:t>
            </a:r>
          </a:p>
          <a:p>
            <a:r>
              <a:rPr lang="en-US" sz="2600" dirty="0" smtClean="0"/>
              <a:t>Fitness/Wellness</a:t>
            </a:r>
            <a:endParaRPr lang="en-US" sz="2600" dirty="0"/>
          </a:p>
          <a:p>
            <a:r>
              <a:rPr lang="en-US" sz="2600" dirty="0" smtClean="0"/>
              <a:t>MAP</a:t>
            </a:r>
            <a:endParaRPr lang="en-US" sz="2600" dirty="0"/>
          </a:p>
          <a:p>
            <a:r>
              <a:rPr lang="en-US" sz="2600" dirty="0" smtClean="0"/>
              <a:t>Physical Fitness Advanced</a:t>
            </a:r>
            <a:endParaRPr lang="en-US" sz="2600" dirty="0"/>
          </a:p>
          <a:p>
            <a:r>
              <a:rPr lang="en-US" sz="2600" dirty="0"/>
              <a:t>Sports and Recreation</a:t>
            </a:r>
          </a:p>
          <a:p>
            <a:r>
              <a:rPr lang="en-US" sz="2600" dirty="0"/>
              <a:t>WSSA</a:t>
            </a:r>
          </a:p>
          <a:p>
            <a:r>
              <a:rPr lang="en-US" sz="2600" dirty="0"/>
              <a:t>Racquet </a:t>
            </a:r>
            <a:r>
              <a:rPr lang="en-US" sz="2600" dirty="0" smtClean="0"/>
              <a:t>Sports</a:t>
            </a:r>
          </a:p>
          <a:p>
            <a:r>
              <a:rPr lang="en-US" sz="2600" dirty="0" smtClean="0"/>
              <a:t>Volleyball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905000"/>
            <a:ext cx="3390899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8064A2"/>
              </a:buClr>
              <a:buSzPct val="65000"/>
              <a:buFont typeface="Wingdings" pitchFamily="2" charset="2"/>
              <a:buChar char="n"/>
            </a:pPr>
            <a:r>
              <a:rPr lang="en-US" sz="2600" kern="0" dirty="0" smtClean="0">
                <a:solidFill>
                  <a:prstClr val="black"/>
                </a:solidFill>
                <a:latin typeface="Arial"/>
              </a:rPr>
              <a:t>Macro Economics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8064A2"/>
              </a:buClr>
              <a:buSzPct val="65000"/>
              <a:buFont typeface="Wingdings" pitchFamily="2" charset="2"/>
              <a:buChar char="n"/>
            </a:pPr>
            <a:r>
              <a:rPr lang="en-US" sz="2600" kern="0" dirty="0" smtClean="0">
                <a:solidFill>
                  <a:prstClr val="black"/>
                </a:solidFill>
                <a:latin typeface="Arial"/>
              </a:rPr>
              <a:t>Micro Economics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64A2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/>
              <a:t>Intro to Teaching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64A2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/>
              <a:t>Sports Medicine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36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41" y="457200"/>
            <a:ext cx="8229600" cy="7889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000" smtClean="0">
                <a:solidFill>
                  <a:schemeClr val="accent1"/>
                </a:solidFill>
                <a:latin typeface="Monotype Corsiva" pitchFamily="66" charset="0"/>
              </a:rPr>
              <a:t>Senior Information Night Agenda</a:t>
            </a:r>
            <a:endParaRPr lang="en-US" sz="50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841" y="1233334"/>
            <a:ext cx="8229600" cy="5105400"/>
          </a:xfrm>
        </p:spPr>
        <p:txBody>
          <a:bodyPr>
            <a:normAutofit fontScale="92500" lnSpcReduction="20000"/>
          </a:bodyPr>
          <a:lstStyle/>
          <a:p>
            <a:endParaRPr lang="en-US" sz="1050" dirty="0" smtClean="0"/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Welcome Remarks – Kevin Driskill, LHS Principal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Senior Party Information – Brenda Ross, Vice-Chairman, Parent Committee  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Yearbook Information – Jennifer Stubbers, Yearbook Advisor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Senior Project Information – Emmett Dougherty, Government Instructor, Senior Project Committee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Graduation Caps, Gowns, and Announcements – Jake Lee, Idaho Recognition Products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Counselor Website Overview – Leslie Halliday, School Counselor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Advanced Opportunity for your Senior – Kaylin Roby, College and Career Advisor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Financial Aid– Tammy Hasenoehrl, School Counselor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College Admission Retests and Scores, College Application Week – Christina Cahill, School Counselor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College Admission– Soo Lee Bruce-Smith, LCSC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Work after High School, Certification, Apprenticeships, Associates Degrees- Dianne Hairston, Idaho Department of Labor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Military Option-Sergeant First Class Austin Salazar, Army National Guard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Encouragement for Seniors and their Parents – Neil Williams, School Counselor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Adjournment, Individual Questions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Postsecondary Credit Scholarship</a:t>
            </a:r>
          </a:p>
          <a:p>
            <a:pPr lvl="1">
              <a:defRPr/>
            </a:pPr>
            <a:r>
              <a:rPr lang="en-US" sz="2000" dirty="0"/>
              <a:t>Criteria:</a:t>
            </a:r>
          </a:p>
          <a:p>
            <a:pPr lvl="2">
              <a:defRPr/>
            </a:pPr>
            <a:r>
              <a:rPr lang="en-US" dirty="0"/>
              <a:t>10 or more college credits before graduation</a:t>
            </a:r>
          </a:p>
          <a:p>
            <a:pPr lvl="2">
              <a:defRPr/>
            </a:pPr>
            <a:r>
              <a:rPr lang="en-US" dirty="0"/>
              <a:t>Matching Industry Merit Based Scholarship</a:t>
            </a:r>
          </a:p>
          <a:p>
            <a:pPr lvl="2">
              <a:defRPr/>
            </a:pPr>
            <a:r>
              <a:rPr lang="en-US" dirty="0"/>
              <a:t>Award is $2000 (over four semesters) for 10-19 dual credits, $4000 for 20+ dual credits, $8000 for Associates Degree</a:t>
            </a:r>
          </a:p>
          <a:p>
            <a:pPr>
              <a:defRPr/>
            </a:pPr>
            <a:r>
              <a:rPr lang="en-US" sz="2000" dirty="0"/>
              <a:t>LCSC Dual Credit Scholarship</a:t>
            </a:r>
          </a:p>
          <a:p>
            <a:pPr lvl="1">
              <a:defRPr/>
            </a:pPr>
            <a:r>
              <a:rPr lang="en-US" sz="2000" dirty="0"/>
              <a:t>Criteria:</a:t>
            </a:r>
          </a:p>
          <a:p>
            <a:pPr lvl="2">
              <a:defRPr/>
            </a:pPr>
            <a:r>
              <a:rPr lang="en-US" dirty="0"/>
              <a:t>10 or more college credits through LCSC before graduation (must have passed all dual credit classes)</a:t>
            </a:r>
          </a:p>
          <a:p>
            <a:pPr lvl="2">
              <a:defRPr/>
            </a:pPr>
            <a:r>
              <a:rPr lang="en-US" dirty="0"/>
              <a:t>Enroll at LCSC immediately after high school</a:t>
            </a:r>
          </a:p>
          <a:p>
            <a:pPr lvl="2">
              <a:defRPr/>
            </a:pPr>
            <a:r>
              <a:rPr lang="en-US" dirty="0"/>
              <a:t>Minimum 2.5 GPA in high school</a:t>
            </a:r>
          </a:p>
          <a:p>
            <a:pPr lvl="2">
              <a:defRPr/>
            </a:pPr>
            <a:r>
              <a:rPr lang="en-US" dirty="0"/>
              <a:t>$500 award (non-renewable)</a:t>
            </a:r>
          </a:p>
          <a:p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04800"/>
            <a:ext cx="8229600" cy="762000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Dual Credit Scholarships</a:t>
            </a:r>
            <a:endParaRPr lang="en-US" sz="48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en-US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en-US" sz="4400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	</a:t>
            </a:r>
            <a:b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1. Federal aid – FAFSA</a:t>
            </a:r>
            <a:r>
              <a:rPr lang="en-US" sz="2400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+mn-lt"/>
              </a:rPr>
            </a:b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rgbClr val="7030A0"/>
                </a:solidFill>
                <a:latin typeface="+mn-lt"/>
              </a:rPr>
            </a:b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2. Scholarships – local, state, and national</a:t>
            </a:r>
            <a:br>
              <a:rPr lang="en-US" sz="2400" dirty="0" smtClean="0">
                <a:solidFill>
                  <a:srgbClr val="7030A0"/>
                </a:solidFill>
                <a:latin typeface="+mn-lt"/>
              </a:rPr>
            </a:br>
            <a:r>
              <a:rPr lang="en-US" sz="2400" dirty="0">
                <a:solidFill>
                  <a:srgbClr val="7030A0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+mn-lt"/>
              </a:rPr>
            </a:b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3. University/College Scholarships</a:t>
            </a:r>
            <a:r>
              <a:rPr lang="en-US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1"/>
            <a:ext cx="8229600" cy="14922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4800" dirty="0">
                <a:solidFill>
                  <a:srgbClr val="7030A0"/>
                </a:solidFill>
                <a:latin typeface="Monotype Corsiva" panose="03010101010201010101" pitchFamily="66" charset="0"/>
              </a:rPr>
              <a:t>Three main sources of </a:t>
            </a:r>
            <a:endParaRPr lang="en-US" sz="4800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financial </a:t>
            </a:r>
            <a:r>
              <a:rPr lang="en-US" sz="4800" dirty="0">
                <a:solidFill>
                  <a:srgbClr val="7030A0"/>
                </a:solidFill>
                <a:latin typeface="Monotype Corsiva" panose="03010101010201010101" pitchFamily="66" charset="0"/>
              </a:rPr>
              <a:t>assistance for college</a:t>
            </a:r>
            <a:r>
              <a:rPr lang="en-US" sz="5000" kern="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en-US" sz="5000" kern="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en-US" sz="5000" kern="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Federal Aid - FAFSA</a:t>
            </a:r>
            <a:endParaRPr lang="en-US" sz="5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lvl="1">
              <a:buClr>
                <a:schemeClr val="tx1"/>
              </a:buClr>
            </a:pPr>
            <a:r>
              <a:rPr lang="en-US" sz="2400" dirty="0" smtClean="0"/>
              <a:t>Used to qualify for </a:t>
            </a:r>
            <a:r>
              <a:rPr lang="en-US" sz="2400" i="1" dirty="0" smtClean="0">
                <a:solidFill>
                  <a:srgbClr val="FF0000"/>
                </a:solidFill>
              </a:rPr>
              <a:t>work study, grants, and loans</a:t>
            </a:r>
          </a:p>
          <a:p>
            <a:pPr lvl="1">
              <a:buClr>
                <a:schemeClr val="tx1"/>
              </a:buClr>
            </a:pPr>
            <a:endParaRPr lang="en-US" sz="2400" i="1" dirty="0" smtClean="0">
              <a:solidFill>
                <a:srgbClr val="0066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Apply for FSA ID</a:t>
            </a:r>
            <a:r>
              <a:rPr lang="en-US" sz="2400" dirty="0" smtClean="0"/>
              <a:t>, this fall (both student and parent)</a:t>
            </a:r>
          </a:p>
          <a:p>
            <a:pPr marL="344487" lvl="1" indent="0">
              <a:buClr>
                <a:schemeClr val="tx1"/>
              </a:buClr>
              <a:buNone/>
            </a:pPr>
            <a:endParaRPr lang="en-US" sz="2400" dirty="0" smtClean="0"/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Complete as soon as you can after 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 You can use the </a:t>
            </a:r>
            <a:r>
              <a:rPr lang="en-US" sz="2400" dirty="0" smtClean="0">
                <a:solidFill>
                  <a:srgbClr val="FF0000"/>
                </a:solidFill>
              </a:rPr>
              <a:t>IRS Data Retrieval Tools </a:t>
            </a:r>
            <a:r>
              <a:rPr lang="en-US" sz="2400" dirty="0" smtClean="0"/>
              <a:t>which directly inputs your taxes into FAFSA </a:t>
            </a:r>
          </a:p>
          <a:p>
            <a:pPr marL="344487" lvl="1" indent="0">
              <a:buClr>
                <a:schemeClr val="tx1"/>
              </a:buClr>
              <a:buNone/>
            </a:pPr>
            <a:endParaRPr lang="en-US" sz="2400" dirty="0" smtClean="0"/>
          </a:p>
          <a:p>
            <a:pPr lvl="1">
              <a:buClr>
                <a:schemeClr val="tx1"/>
              </a:buClr>
            </a:pPr>
            <a:r>
              <a:rPr lang="en-US" sz="2400" dirty="0" smtClean="0">
                <a:hlinkClick r:id="rId2"/>
              </a:rPr>
              <a:t>www.fafsa.ed.gov</a:t>
            </a:r>
            <a:r>
              <a:rPr lang="en-US" sz="2400" dirty="0"/>
              <a:t> </a:t>
            </a:r>
            <a:r>
              <a:rPr lang="en-US" sz="2400" dirty="0" smtClean="0"/>
              <a:t>(NEVER PAY FOR A FAFSA)</a:t>
            </a:r>
          </a:p>
          <a:p>
            <a:pPr lvl="1">
              <a:buClr>
                <a:schemeClr val="tx1"/>
              </a:buClr>
            </a:pPr>
            <a:endParaRPr lang="en-US" sz="2400" dirty="0"/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Use the My Student Aid App – research colleges and fill out FAFSA application</a:t>
            </a:r>
          </a:p>
          <a:p>
            <a:pPr lvl="1">
              <a:buClr>
                <a:schemeClr val="tx1"/>
              </a:buClr>
            </a:pPr>
            <a:endParaRPr lang="en-US" sz="2400" dirty="0"/>
          </a:p>
          <a:p>
            <a:pPr lvl="1">
              <a:buClr>
                <a:schemeClr val="tx1"/>
              </a:buClr>
            </a:pPr>
            <a:endParaRPr lang="en-US" sz="2400" dirty="0" smtClean="0"/>
          </a:p>
          <a:p>
            <a:pPr marL="344487" lvl="1" indent="0">
              <a:buClr>
                <a:schemeClr val="tx1"/>
              </a:buCl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itchFamily="66" charset="0"/>
              </a:rPr>
              <a:t>College or University Scholarships</a:t>
            </a:r>
            <a:endParaRPr lang="en-US" sz="5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66574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000" dirty="0" smtClean="0">
                <a:latin typeface="+mn-lt"/>
              </a:rPr>
              <a:t>Visit with college representatives at LHS</a:t>
            </a:r>
          </a:p>
          <a:p>
            <a:pPr lvl="1" eaLnBrk="0" hangingPunct="0">
              <a:spcBef>
                <a:spcPct val="20000"/>
              </a:spcBef>
            </a:pPr>
            <a:endParaRPr lang="en-US" sz="3000" dirty="0" smtClean="0">
              <a:latin typeface="+mn-lt"/>
            </a:endParaRP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000" dirty="0" smtClean="0">
                <a:latin typeface="+mn-lt"/>
              </a:rPr>
              <a:t>Visit each of these offices on campus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Financial aid office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Admissions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Program of study</a:t>
            </a: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Student services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  <a:p>
            <a:pPr marL="1371600" lvl="2" indent="-4572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Representatives of these offices often make scholarship decisions!</a:t>
            </a:r>
          </a:p>
        </p:txBody>
      </p:sp>
    </p:spTree>
    <p:extLst>
      <p:ext uri="{BB962C8B-B14F-4D97-AF65-F5344CB8AC3E}">
        <p14:creationId xmlns:p14="http://schemas.microsoft.com/office/powerpoint/2010/main" val="42225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Scholarship</a:t>
            </a:r>
            <a:r>
              <a:rPr lang="en-US" sz="5000" dirty="0" smtClean="0">
                <a:solidFill>
                  <a:srgbClr val="7030A0"/>
                </a:solidFill>
                <a:latin typeface="Monotype Corsiva" pitchFamily="66" charset="0"/>
              </a:rPr>
              <a:t>s – local, state, national</a:t>
            </a:r>
            <a:endParaRPr lang="en-US" sz="5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8686800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600" dirty="0" smtClean="0"/>
              <a:t>Take </a:t>
            </a:r>
            <a:r>
              <a:rPr lang="en-US" sz="2600" dirty="0"/>
              <a:t>advantage </a:t>
            </a:r>
            <a:r>
              <a:rPr lang="en-US" sz="2600" dirty="0" smtClean="0"/>
              <a:t>of </a:t>
            </a:r>
            <a:r>
              <a:rPr lang="en-US" sz="2600" dirty="0"/>
              <a:t>scholarships:  elementary school, junior highs, businesses, church, and various clubs and civic organizations.  All scholarship dollars add up. 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600" dirty="0"/>
              <a:t>Many of these opportunities come in after the middle of January. 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3000" kern="0" dirty="0" smtClean="0">
                <a:solidFill>
                  <a:prstClr val="black"/>
                </a:solidFill>
                <a:latin typeface="Arial"/>
              </a:rPr>
              <a:t>Websites and Bengal Green </a:t>
            </a:r>
            <a:r>
              <a:rPr lang="en-US" sz="3000" kern="0" dirty="0" smtClean="0">
                <a:solidFill>
                  <a:prstClr val="black"/>
                </a:solidFill>
                <a:latin typeface="Arial"/>
                <a:hlinkClick r:id="rId2"/>
              </a:rPr>
              <a:t>Counseling Center Scholarship Link</a:t>
            </a:r>
            <a:r>
              <a:rPr lang="en-US" sz="3000" kern="0" dirty="0">
                <a:solidFill>
                  <a:prstClr val="black"/>
                </a:solidFill>
                <a:latin typeface="Arial"/>
              </a:rPr>
              <a:t> </a:t>
            </a:r>
            <a:endParaRPr lang="en-US" sz="3000" kern="0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itchFamily="66" charset="0"/>
              </a:rPr>
              <a:t>Additional Scholarship Tips</a:t>
            </a:r>
            <a:r>
              <a:rPr lang="en-US" sz="5000" dirty="0">
                <a:solidFill>
                  <a:srgbClr val="660066"/>
                </a:solidFill>
                <a:latin typeface="Monotype Corsiva" pitchFamily="66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endParaRPr lang="en-US" sz="2000" dirty="0" smtClean="0"/>
          </a:p>
          <a:p>
            <a:pPr>
              <a:buClrTx/>
            </a:pPr>
            <a:r>
              <a:rPr lang="en-US" sz="2000" dirty="0" smtClean="0"/>
              <a:t>resume </a:t>
            </a:r>
            <a:endParaRPr lang="en-US" sz="2000" dirty="0"/>
          </a:p>
          <a:p>
            <a:pPr lvl="1">
              <a:buClrTx/>
            </a:pPr>
            <a:r>
              <a:rPr lang="en-US" sz="1600" dirty="0" smtClean="0"/>
              <a:t>list goals/objectives</a:t>
            </a:r>
          </a:p>
          <a:p>
            <a:pPr lvl="1">
              <a:buClrTx/>
            </a:pPr>
            <a:r>
              <a:rPr lang="en-US" sz="1600" dirty="0" smtClean="0"/>
              <a:t>Have someone who knows you well look over to make sure nothing is missing</a:t>
            </a:r>
            <a:endParaRPr lang="en-US" sz="1600" dirty="0"/>
          </a:p>
          <a:p>
            <a:pPr>
              <a:buClrTx/>
            </a:pPr>
            <a:r>
              <a:rPr lang="en-US" sz="2000" dirty="0"/>
              <a:t>Apply for scholarships </a:t>
            </a:r>
            <a:r>
              <a:rPr lang="en-US" sz="2000" dirty="0" smtClean="0"/>
              <a:t>outside </a:t>
            </a:r>
            <a:r>
              <a:rPr lang="en-US" sz="2000" dirty="0"/>
              <a:t>your range of interest.  Sometimes there are very few </a:t>
            </a:r>
            <a:r>
              <a:rPr lang="en-US" sz="2000" dirty="0" smtClean="0"/>
              <a:t>applicants. 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Be aware of deadlines</a:t>
            </a:r>
          </a:p>
          <a:p>
            <a:pPr>
              <a:buClrTx/>
            </a:pPr>
            <a:r>
              <a:rPr lang="en-US" sz="2000" dirty="0" smtClean="0"/>
              <a:t>Keep a copy and date of scholarships submitted</a:t>
            </a:r>
          </a:p>
          <a:p>
            <a:pPr>
              <a:buClrTx/>
            </a:pPr>
            <a:r>
              <a:rPr lang="en-US" sz="2000" dirty="0" smtClean="0"/>
              <a:t>letters of recommendation </a:t>
            </a:r>
          </a:p>
          <a:p>
            <a:pPr lvl="1">
              <a:buClrTx/>
            </a:pPr>
            <a:r>
              <a:rPr lang="en-US" sz="1600" dirty="0" smtClean="0"/>
              <a:t>ask at least two weeks prior to the deadline</a:t>
            </a:r>
          </a:p>
          <a:p>
            <a:pPr lvl="1">
              <a:buClrTx/>
            </a:pPr>
            <a:r>
              <a:rPr lang="en-US" sz="1600" dirty="0" smtClean="0"/>
              <a:t>different sources  </a:t>
            </a:r>
          </a:p>
          <a:p>
            <a:pPr lvl="1">
              <a:buClrTx/>
            </a:pPr>
            <a:r>
              <a:rPr lang="en-US" sz="1600" dirty="0" smtClean="0"/>
              <a:t>Send a thank you</a:t>
            </a: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61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Video on Financial Aid: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 bit more about Financial Aid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657599"/>
            <a:ext cx="2667000" cy="12192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000" dirty="0" smtClean="0">
                <a:solidFill>
                  <a:schemeClr val="accent6"/>
                </a:solidFill>
                <a:latin typeface="Monotype Corsiva" pitchFamily="66" charset="0"/>
              </a:rPr>
              <a:t>Financial Aid Workshops</a:t>
            </a:r>
            <a:endParaRPr lang="en-US" sz="5000" dirty="0">
              <a:solidFill>
                <a:schemeClr val="accent6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Parent financial aid workshops </a:t>
            </a:r>
            <a:r>
              <a:rPr lang="en-US" dirty="0"/>
              <a:t>d</a:t>
            </a:r>
            <a:r>
              <a:rPr lang="en-US" dirty="0" smtClean="0"/>
              <a:t>ate options on</a:t>
            </a:r>
          </a:p>
          <a:p>
            <a:pPr lvl="1"/>
            <a:endParaRPr lang="en-US" dirty="0" smtClean="0"/>
          </a:p>
          <a:p>
            <a:pPr lvl="2"/>
            <a:r>
              <a:rPr lang="en-US" sz="2000" dirty="0" smtClean="0"/>
              <a:t>Monday, October 1st at 6:30 pm in Room 208 </a:t>
            </a:r>
          </a:p>
          <a:p>
            <a:pPr lvl="2"/>
            <a:r>
              <a:rPr lang="en-US" sz="2000" dirty="0" smtClean="0"/>
              <a:t>Tuesday, October 23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at 3 pm Counseling Center </a:t>
            </a:r>
          </a:p>
          <a:p>
            <a:pPr lvl="2"/>
            <a:r>
              <a:rPr lang="en-US" sz="2000" dirty="0" smtClean="0"/>
              <a:t>Thursday, October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at 3 pm in Counseling Center</a:t>
            </a:r>
          </a:p>
          <a:p>
            <a:pPr lvl="2"/>
            <a:r>
              <a:rPr lang="en-US" sz="2000" dirty="0" smtClean="0"/>
              <a:t>Monday, February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at 7 pm in Room 208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College Entrance Exams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86400"/>
          </a:xfrm>
        </p:spPr>
        <p:txBody>
          <a:bodyPr/>
          <a:lstStyle/>
          <a:p>
            <a:pPr lvl="1"/>
            <a:r>
              <a:rPr lang="en-US" sz="2400" dirty="0" smtClean="0"/>
              <a:t>Admission</a:t>
            </a:r>
          </a:p>
          <a:p>
            <a:pPr lvl="2"/>
            <a:r>
              <a:rPr lang="en-US" sz="2000" dirty="0" smtClean="0"/>
              <a:t>Combination of Test Scores and GPA</a:t>
            </a:r>
          </a:p>
          <a:p>
            <a:pPr lvl="1"/>
            <a:r>
              <a:rPr lang="en-US" sz="2400" dirty="0" smtClean="0"/>
              <a:t>Placement in College Classes</a:t>
            </a:r>
          </a:p>
          <a:p>
            <a:pPr lvl="2"/>
            <a:r>
              <a:rPr lang="en-US" sz="2000" dirty="0" smtClean="0"/>
              <a:t>LCSC (EBRW-500, Math-510)</a:t>
            </a:r>
          </a:p>
          <a:p>
            <a:pPr lvl="2"/>
            <a:r>
              <a:rPr lang="en-US" sz="2000" dirty="0" smtClean="0"/>
              <a:t>U of I (English-510, Math-510</a:t>
            </a:r>
          </a:p>
          <a:p>
            <a:pPr lvl="2"/>
            <a:r>
              <a:rPr lang="en-US" sz="2000" dirty="0" smtClean="0"/>
              <a:t>BSU (English-Writing Assessment, Math-430)</a:t>
            </a:r>
          </a:p>
          <a:p>
            <a:pPr lvl="1"/>
            <a:r>
              <a:rPr lang="en-US" sz="2400" dirty="0" smtClean="0"/>
              <a:t>Next SAT </a:t>
            </a:r>
            <a:r>
              <a:rPr lang="en-US" sz="2400" dirty="0"/>
              <a:t>T</a:t>
            </a:r>
            <a:r>
              <a:rPr lang="en-US" sz="2400" dirty="0" smtClean="0"/>
              <a:t>est Date November 3 </a:t>
            </a:r>
          </a:p>
          <a:p>
            <a:pPr lvl="2"/>
            <a:r>
              <a:rPr lang="en-US" sz="2000" dirty="0" smtClean="0"/>
              <a:t>Register by October 5 at </a:t>
            </a:r>
            <a:r>
              <a:rPr lang="en-US" sz="1600" dirty="0" smtClean="0">
                <a:hlinkClick r:id="rId2"/>
              </a:rPr>
              <a:t>www.collegeboard.com/sat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Option to take the ACT </a:t>
            </a:r>
            <a:r>
              <a:rPr lang="en-US" sz="2000" dirty="0" smtClean="0"/>
              <a:t>(register at </a:t>
            </a:r>
            <a:r>
              <a:rPr lang="en-US" sz="2000" dirty="0" smtClean="0">
                <a:hlinkClick r:id="rId3"/>
              </a:rPr>
              <a:t>www.actstudent.org</a:t>
            </a:r>
            <a:r>
              <a:rPr lang="en-US" sz="2000" dirty="0" smtClean="0"/>
              <a:t>)</a:t>
            </a:r>
          </a:p>
          <a:p>
            <a:pPr lvl="1"/>
            <a:r>
              <a:rPr lang="en-US" sz="2400" dirty="0" smtClean="0"/>
              <a:t>Scores </a:t>
            </a:r>
            <a:r>
              <a:rPr lang="en-US" sz="2400" dirty="0"/>
              <a:t>are on Transcripts</a:t>
            </a:r>
          </a:p>
          <a:p>
            <a:pPr lvl="2"/>
            <a:r>
              <a:rPr lang="en-US" sz="2000" dirty="0"/>
              <a:t>Some </a:t>
            </a:r>
            <a:r>
              <a:rPr lang="en-US" sz="2000" dirty="0" smtClean="0"/>
              <a:t>schools </a:t>
            </a:r>
            <a:r>
              <a:rPr lang="en-US" sz="2000" dirty="0"/>
              <a:t>require official reports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4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2238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Idaho College Application Week</a:t>
            </a:r>
            <a:endParaRPr lang="en-US" sz="5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October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-26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One block in each Government class to work on college applications or resume/job applications.</a:t>
            </a:r>
          </a:p>
          <a:p>
            <a:endParaRPr lang="en-US" sz="2000" dirty="0" smtClean="0"/>
          </a:p>
          <a:p>
            <a:r>
              <a:rPr lang="en-US" sz="2800" dirty="0" smtClean="0"/>
              <a:t>Family College Night on October 22 from 5-8pm. </a:t>
            </a:r>
            <a:r>
              <a:rPr lang="en-US" sz="2000" dirty="0" smtClean="0"/>
              <a:t>Pizza provided at 5pm: Information Booths open at 5PM; Breakout Sessions at 5:30PM.  Come meet representatives from colleges such as LCSC, </a:t>
            </a:r>
            <a:r>
              <a:rPr lang="en-US" sz="2000" dirty="0" err="1" smtClean="0"/>
              <a:t>UofI</a:t>
            </a:r>
            <a:r>
              <a:rPr lang="en-US" sz="2000" dirty="0" smtClean="0"/>
              <a:t>, BSU, NIC, WSU, EWU, TVCC, Military Branches and MORE. </a:t>
            </a:r>
          </a:p>
          <a:p>
            <a:pPr lvl="1"/>
            <a:r>
              <a:rPr lang="en-US" sz="2500" dirty="0" smtClean="0"/>
              <a:t>Breakout Sessions on Admissions, FAFSA, Finding the Right Fit, &amp; MORE.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880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Senior Party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Brenda Ross, Vice-Chair of the Safe and Sober Senior Party Committee</a:t>
            </a:r>
          </a:p>
          <a:p>
            <a:r>
              <a:rPr lang="en-US" smtClean="0">
                <a:hlinkClick r:id="rId2"/>
              </a:rPr>
              <a:t>2018lhssafeandsober@gmail.com</a:t>
            </a:r>
            <a:endParaRPr lang="en-US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5000" kern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Senior Party Information</a:t>
            </a:r>
            <a:endParaRPr lang="en-US" sz="50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College Admission</a:t>
            </a:r>
            <a:endParaRPr lang="en-US" sz="5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Soo Lee Bruce-Smith</a:t>
            </a:r>
            <a:r>
              <a:rPr lang="en-US" dirty="0" smtClean="0"/>
              <a:t>, </a:t>
            </a:r>
            <a:r>
              <a:rPr lang="en-US" dirty="0"/>
              <a:t>LCSC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467600" cy="342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0"/>
            <a:ext cx="2238375" cy="78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6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397636" cy="5445125"/>
          </a:xfrm>
        </p:spPr>
      </p:pic>
    </p:spTree>
    <p:extLst>
      <p:ext uri="{BB962C8B-B14F-4D97-AF65-F5344CB8AC3E}">
        <p14:creationId xmlns:p14="http://schemas.microsoft.com/office/powerpoint/2010/main" val="21771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7272422" cy="5346450"/>
          </a:xfrm>
        </p:spPr>
      </p:pic>
    </p:spTree>
    <p:extLst>
      <p:ext uri="{BB962C8B-B14F-4D97-AF65-F5344CB8AC3E}">
        <p14:creationId xmlns:p14="http://schemas.microsoft.com/office/powerpoint/2010/main" val="5150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5071"/>
            <a:ext cx="8534400" cy="63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5610"/>
            <a:ext cx="8603908" cy="64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716412" cy="60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8397"/>
            <a:ext cx="7315200" cy="868362"/>
          </a:xfrm>
        </p:spPr>
        <p:txBody>
          <a:bodyPr/>
          <a:lstStyle/>
          <a:p>
            <a:r>
              <a:rPr lang="en-US" sz="4000" dirty="0"/>
              <a:t>JOBSCAPE – </a:t>
            </a:r>
            <a:r>
              <a:rPr lang="en-US" sz="2800" dirty="0"/>
              <a:t>a Career Search Tool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03305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Explore Idaho’s landscape of opportunity and growth.  </a:t>
            </a:r>
          </a:p>
          <a:p>
            <a:r>
              <a:rPr lang="en-US" sz="2000" dirty="0" err="1" smtClean="0"/>
              <a:t>JobScape</a:t>
            </a:r>
            <a:r>
              <a:rPr lang="en-US" sz="2000" dirty="0" smtClean="0"/>
              <a:t> is an easy-to-use tool to help job seekers and students make informed career and educational decisions through access to education, career and labor market </a:t>
            </a:r>
            <a:r>
              <a:rPr lang="en-US" sz="2000" dirty="0"/>
              <a:t>information specific to Idaho</a:t>
            </a:r>
            <a:r>
              <a:rPr lang="en-US" sz="2000" dirty="0" smtClean="0"/>
              <a:t>.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You don’t need an account, there‘s no log-in, just go to</a:t>
            </a:r>
            <a:r>
              <a:rPr lang="en-US" sz="2400" dirty="0" smtClean="0"/>
              <a:t>:</a:t>
            </a:r>
            <a:r>
              <a:rPr lang="en-US" sz="2400" dirty="0"/>
              <a:t> </a:t>
            </a:r>
          </a:p>
          <a:p>
            <a:r>
              <a:rPr lang="en-US" sz="2400" b="1" u="sng" dirty="0">
                <a:hlinkClick r:id="rId2"/>
              </a:rPr>
              <a:t>https://labor.idaho.gov/JobScape</a:t>
            </a:r>
            <a:r>
              <a:rPr lang="en-US" sz="2400" b="1" u="sng" dirty="0" smtClean="0">
                <a:hlinkClick r:id="rId2"/>
              </a:rPr>
              <a:t>/</a:t>
            </a:r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en-US" sz="2400" b="1" dirty="0" smtClean="0"/>
              <a:t>Come to the Idaho Department of Labor if you want help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Find a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Connect to Apprenticeships or other on-the-job learning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Assist with short term training programs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Idaho Department of Labor 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1158 Idaho Street / Lewiston, ID 83544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5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3914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/>
          </a:p>
          <a:p>
            <a:r>
              <a:rPr lang="en-US" b="1" dirty="0" smtClean="0"/>
              <a:t>Some of the Information </a:t>
            </a:r>
            <a:r>
              <a:rPr lang="en-US" b="1" dirty="0"/>
              <a:t>you will find on </a:t>
            </a:r>
            <a:r>
              <a:rPr lang="en-US" b="1" dirty="0" smtClean="0"/>
              <a:t>OCCUPATIONS: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Job Titles related to the occupation (different companies have different job titles)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Entry </a:t>
            </a:r>
            <a:r>
              <a:rPr lang="en-US" sz="1600" dirty="0"/>
              <a:t>level education </a:t>
            </a:r>
            <a:r>
              <a:rPr lang="en-US" sz="1600" dirty="0" smtClean="0"/>
              <a:t>required (what level of training do you need?)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Typical </a:t>
            </a:r>
            <a:r>
              <a:rPr lang="en-US" sz="1600" dirty="0"/>
              <a:t>hourly/annual </a:t>
            </a:r>
            <a:r>
              <a:rPr lang="en-US" sz="1600" dirty="0" smtClean="0"/>
              <a:t>wage (How much will you be earning?)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Annual job openings </a:t>
            </a:r>
            <a:r>
              <a:rPr lang="en-US" sz="1600" dirty="0" smtClean="0"/>
              <a:t>statewide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number of people employed in the </a:t>
            </a:r>
            <a:r>
              <a:rPr lang="en-US" sz="1600" dirty="0" smtClean="0"/>
              <a:t>occupation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Programs of study in Idaho and links to the school websites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Find out what schools offer the training you need for these occupations and what degrees are needed – 1 year certificates? 2-4 year degrees? Apprenticeships? 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Link to current job openings listed with the Idaho Department of Labor</a:t>
            </a:r>
          </a:p>
          <a:p>
            <a:pPr>
              <a:spcAft>
                <a:spcPts val="600"/>
              </a:spcAft>
            </a:pPr>
            <a:endParaRPr lang="en-US" sz="3400" dirty="0" smtClean="0">
              <a:latin typeface="Franklin Gothic Dem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05319" y="304801"/>
            <a:ext cx="82296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4000" dirty="0"/>
              <a:t>JOBSCAPE – A Career Search Tool</a:t>
            </a:r>
            <a:r>
              <a:rPr lang="en-US" sz="4400" kern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en-US" sz="4400" kern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en-US" sz="44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5000" kern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Job Scape</a:t>
            </a:r>
            <a:endParaRPr lang="en-US" sz="50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Sergeant First Class</a:t>
            </a:r>
            <a:br>
              <a:rPr lang="en-US" dirty="0" smtClean="0"/>
            </a:br>
            <a:r>
              <a:rPr lang="en-US" dirty="0" smtClean="0"/>
              <a:t> Austin Salazar, </a:t>
            </a:r>
            <a:br>
              <a:rPr lang="en-US" dirty="0" smtClean="0"/>
            </a:br>
            <a:r>
              <a:rPr lang="en-US" dirty="0" smtClean="0"/>
              <a:t>Idaho National Guard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Military Option</a:t>
            </a:r>
            <a:br>
              <a:rPr lang="en-US" dirty="0" smtClean="0"/>
            </a:br>
            <a:r>
              <a:rPr lang="en-US" dirty="0" smtClean="0"/>
              <a:t>austin.j.salazar.mil.@mail.mil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Monotype Corsiva" panose="03010101010201010101" pitchFamily="66" charset="0"/>
              </a:rPr>
              <a:t>C</a:t>
            </a:r>
            <a: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ollege Savings Plan</a:t>
            </a:r>
            <a:br>
              <a:rPr lang="en-US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en-US" sz="4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Ideal-Idaho College Savings Program</a:t>
            </a:r>
          </a:p>
          <a:p>
            <a:r>
              <a:rPr lang="en-US" dirty="0" smtClean="0"/>
              <a:t>Tax benefits for college saving:</a:t>
            </a:r>
          </a:p>
          <a:p>
            <a:pPr lvl="1"/>
            <a:r>
              <a:rPr lang="en-US" dirty="0" smtClean="0">
                <a:hlinkClick r:id="rId2"/>
              </a:rPr>
              <a:t>www.idsaves.org</a:t>
            </a:r>
            <a:endParaRPr lang="en-US" dirty="0" smtClean="0"/>
          </a:p>
          <a:p>
            <a:r>
              <a:rPr lang="en-US" dirty="0" smtClean="0"/>
              <a:t>Christine Stoll</a:t>
            </a:r>
          </a:p>
          <a:p>
            <a:pPr lvl="1"/>
            <a:r>
              <a:rPr lang="en-US" dirty="0" smtClean="0">
                <a:hlinkClick r:id="rId3"/>
              </a:rPr>
              <a:t>cstoll@idsaves.Idaho.gov</a:t>
            </a:r>
            <a:endParaRPr lang="en-US" dirty="0" smtClean="0"/>
          </a:p>
          <a:p>
            <a:pPr marL="344487" lvl="1" indent="0">
              <a:buNone/>
            </a:pPr>
            <a:r>
              <a:rPr lang="en-US" dirty="0" smtClean="0"/>
              <a:t>   (208) 332-2935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7813"/>
            <a:ext cx="8379823" cy="17033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Yearbook-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Buy Now Online: $60</a:t>
            </a:r>
            <a:b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Price increase- December 1: $70</a:t>
            </a:r>
            <a:r>
              <a:rPr lang="en-US" sz="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en-US" sz="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en-US" sz="5000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8379824" cy="5181600"/>
          </a:xfrm>
        </p:spPr>
        <p:txBody>
          <a:bodyPr/>
          <a:lstStyle/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Senior Pictures, Ads, Quotes </a:t>
            </a:r>
          </a:p>
          <a:p>
            <a:pPr marL="344487" lvl="1" indent="0">
              <a:buNone/>
            </a:pPr>
            <a:r>
              <a:rPr lang="en-US" sz="2800" dirty="0" smtClean="0"/>
              <a:t>DUE: 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November 15</a:t>
            </a:r>
            <a:endParaRPr lang="en-US" sz="4000" baseline="300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Purchase yearbook: </a:t>
            </a:r>
            <a:r>
              <a:rPr lang="en-US" sz="2000" dirty="0">
                <a:hlinkClick r:id="rId3"/>
              </a:rPr>
              <a:t>yearbookforever.com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Submit senior portrait: </a:t>
            </a:r>
            <a:r>
              <a:rPr lang="en-US" sz="2000" dirty="0">
                <a:hlinkClick r:id="rId3"/>
              </a:rPr>
              <a:t>yearbookforever.com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</a:t>
            </a:r>
            <a:r>
              <a:rPr lang="en-US" sz="1800" i="1" dirty="0" smtClean="0"/>
              <a:t>Registration </a:t>
            </a:r>
            <a:r>
              <a:rPr lang="en-US" sz="1800" i="1" dirty="0"/>
              <a:t>pictures will be used if </a:t>
            </a:r>
            <a:r>
              <a:rPr lang="en-US" sz="1800" i="1" dirty="0" smtClean="0"/>
              <a:t>the</a:t>
            </a:r>
            <a:br>
              <a:rPr lang="en-US" sz="1800" i="1" dirty="0" smtClean="0"/>
            </a:br>
            <a:r>
              <a:rPr lang="en-US" sz="1800" i="1" dirty="0" smtClean="0"/>
              <a:t>          deadline </a:t>
            </a:r>
            <a:r>
              <a:rPr lang="en-US" sz="1800" i="1" dirty="0"/>
              <a:t>is missed.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Helpful LHS </a:t>
            </a:r>
            <a:r>
              <a:rPr lang="en-US" sz="2000" dirty="0"/>
              <a:t>Website links: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www.lewistonschools.net/lhs/yearbook/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/>
          <a:stretch/>
        </p:blipFill>
        <p:spPr>
          <a:xfrm>
            <a:off x="6276262" y="2362200"/>
            <a:ext cx="2466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Encouragement for Seniors and their Parents, Neil Williams, Counselor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27275"/>
            <a:ext cx="8229600" cy="4530725"/>
          </a:xfrm>
        </p:spPr>
        <p:txBody>
          <a:bodyPr/>
          <a:lstStyle/>
          <a:p>
            <a:r>
              <a:rPr lang="en-US" dirty="0" smtClean="0"/>
              <a:t>Always stay flexible, </a:t>
            </a:r>
          </a:p>
          <a:p>
            <a:pPr lvl="1"/>
            <a:r>
              <a:rPr lang="en-US" dirty="0" smtClean="0"/>
              <a:t>Plan A and B</a:t>
            </a:r>
          </a:p>
          <a:p>
            <a:pPr lvl="1"/>
            <a:r>
              <a:rPr lang="en-US" dirty="0" smtClean="0"/>
              <a:t>It’s not wrong to change your mind</a:t>
            </a:r>
          </a:p>
          <a:p>
            <a:pPr lvl="1"/>
            <a:r>
              <a:rPr lang="en-US" dirty="0" smtClean="0"/>
              <a:t>Know your options</a:t>
            </a:r>
          </a:p>
          <a:p>
            <a:pPr lvl="1"/>
            <a:r>
              <a:rPr lang="en-US" dirty="0" smtClean="0"/>
              <a:t>Be realistic but positive 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430213"/>
            <a:ext cx="8229600" cy="113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4000" kern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Encouragement for Seniors and Parents</a:t>
            </a:r>
            <a:endParaRPr lang="en-US" sz="40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effectLst>
            <a:softEdge rad="12700"/>
          </a:effectLst>
        </p:spPr>
        <p:txBody>
          <a:bodyPr/>
          <a:lstStyle/>
          <a:p>
            <a:r>
              <a:rPr lang="en-US" b="1" dirty="0" smtClean="0"/>
              <a:t>Brenda Ross, </a:t>
            </a:r>
            <a:r>
              <a:rPr lang="en-US" dirty="0" smtClean="0"/>
              <a:t>Vice-Chair </a:t>
            </a:r>
            <a:r>
              <a:rPr lang="en-US" sz="2800" dirty="0" smtClean="0"/>
              <a:t>Senior Parent Committee </a:t>
            </a:r>
            <a:r>
              <a:rPr lang="en-US" dirty="0" smtClean="0"/>
              <a:t>509-552-1431</a:t>
            </a:r>
          </a:p>
          <a:p>
            <a:r>
              <a:rPr lang="en-US" b="1" dirty="0" smtClean="0"/>
              <a:t>Emmett Dougherty, </a:t>
            </a:r>
            <a:r>
              <a:rPr lang="en-US" dirty="0" smtClean="0"/>
              <a:t>Senior Project</a:t>
            </a:r>
          </a:p>
          <a:p>
            <a:pPr lvl="1"/>
            <a:r>
              <a:rPr lang="en-US" dirty="0" smtClean="0">
                <a:hlinkClick r:id="rId2"/>
              </a:rPr>
              <a:t>edougherty@lewistonschools.net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Jennifer Stubbers</a:t>
            </a:r>
            <a:r>
              <a:rPr lang="en-US" dirty="0" smtClean="0"/>
              <a:t>, Yearbook</a:t>
            </a:r>
          </a:p>
          <a:p>
            <a:pPr lvl="1"/>
            <a:r>
              <a:rPr lang="en-US" dirty="0" smtClean="0">
                <a:hlinkClick r:id="rId3"/>
              </a:rPr>
              <a:t>jstubbers@lewistonschools.net</a:t>
            </a:r>
            <a:endParaRPr lang="en-US" dirty="0" smtClean="0"/>
          </a:p>
          <a:p>
            <a:r>
              <a:rPr lang="en-US" b="1" dirty="0"/>
              <a:t>Jake Lee, </a:t>
            </a:r>
            <a:r>
              <a:rPr lang="en-US" dirty="0" smtClean="0"/>
              <a:t>Idaho </a:t>
            </a:r>
            <a:r>
              <a:rPr lang="en-US" dirty="0" err="1" smtClean="0"/>
              <a:t>Recog</a:t>
            </a:r>
            <a:r>
              <a:rPr lang="en-US" b="1" dirty="0" smtClean="0"/>
              <a:t>.  </a:t>
            </a:r>
            <a:r>
              <a:rPr lang="en-US" dirty="0"/>
              <a:t>(Caps and Gowns)</a:t>
            </a:r>
          </a:p>
          <a:p>
            <a:pPr lvl="1"/>
            <a:r>
              <a:rPr lang="en-US" dirty="0" smtClean="0">
                <a:hlinkClick r:id="rId4"/>
              </a:rPr>
              <a:t>sales@idahorecognition.com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Contacts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Contacts, Continued</a:t>
            </a:r>
            <a:endParaRPr lang="en-US" sz="50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Soo Lee Bruce-Smith</a:t>
            </a:r>
            <a:r>
              <a:rPr lang="en-US" dirty="0" smtClean="0"/>
              <a:t>, LCSC </a:t>
            </a:r>
          </a:p>
          <a:p>
            <a:pPr lvl="1"/>
            <a:r>
              <a:rPr lang="en-US" dirty="0" smtClean="0">
                <a:hlinkClick r:id="rId2"/>
              </a:rPr>
              <a:t>slbruce@lcsc.edu</a:t>
            </a:r>
            <a:r>
              <a:rPr lang="en-US" dirty="0" smtClean="0"/>
              <a:t> 208-792-2378</a:t>
            </a:r>
          </a:p>
          <a:p>
            <a:r>
              <a:rPr lang="en-US" b="1" dirty="0" smtClean="0"/>
              <a:t>Christine Stoll, </a:t>
            </a:r>
            <a:r>
              <a:rPr lang="en-US" dirty="0" smtClean="0"/>
              <a:t>Ideal Savings Plan</a:t>
            </a:r>
          </a:p>
          <a:p>
            <a:pPr lvl="1"/>
            <a:r>
              <a:rPr lang="en-US" dirty="0" smtClean="0">
                <a:hlinkClick r:id="rId3"/>
              </a:rPr>
              <a:t>cstoll@idahosaves.Idaho.gov</a:t>
            </a:r>
            <a:endParaRPr lang="en-US" dirty="0" smtClean="0"/>
          </a:p>
          <a:p>
            <a:r>
              <a:rPr lang="en-US" b="1" dirty="0" smtClean="0"/>
              <a:t>Karen Kerns</a:t>
            </a:r>
            <a:r>
              <a:rPr lang="en-US" dirty="0" smtClean="0"/>
              <a:t>, Registrar </a:t>
            </a:r>
            <a:r>
              <a:rPr lang="en-US" sz="2000" dirty="0" smtClean="0"/>
              <a:t>(For Transcript Requests)</a:t>
            </a:r>
          </a:p>
          <a:p>
            <a:pPr marL="344487" lvl="1" indent="0">
              <a:buNone/>
            </a:pPr>
            <a:r>
              <a:rPr lang="en-US" dirty="0" smtClean="0">
                <a:hlinkClick r:id="rId4"/>
              </a:rPr>
              <a:t>kkerns@lewistonschools.net</a:t>
            </a:r>
            <a:r>
              <a:rPr lang="en-US" dirty="0" smtClean="0"/>
              <a:t>, 208-748-3114</a:t>
            </a:r>
          </a:p>
          <a:p>
            <a:pPr marL="34448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Contacts, continued</a:t>
            </a:r>
            <a:endParaRPr lang="en-US" sz="500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Diane Hairston  </a:t>
            </a:r>
            <a:r>
              <a:rPr lang="en-US" dirty="0" smtClean="0"/>
              <a:t>208-799-2000 Ext 5000</a:t>
            </a:r>
          </a:p>
          <a:p>
            <a:pPr lvl="1"/>
            <a:r>
              <a:rPr lang="en-US" dirty="0" smtClean="0">
                <a:hlinkClick r:id="rId2"/>
              </a:rPr>
              <a:t>dianehairston@labor.idaho.gov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Austin Salazar </a:t>
            </a:r>
            <a:r>
              <a:rPr lang="en-US" dirty="0" smtClean="0"/>
              <a:t>208-553-3931</a:t>
            </a:r>
          </a:p>
          <a:p>
            <a:pPr lvl="1"/>
            <a:r>
              <a:rPr lang="en-US" dirty="0" smtClean="0">
                <a:hlinkClick r:id="rId3"/>
              </a:rPr>
              <a:t>austin.j.salazar.mil@mail.mil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5000" kern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Contacts, Continued</a:t>
            </a:r>
            <a:endParaRPr lang="en-US" sz="5000" kern="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4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660066"/>
                </a:solidFill>
                <a:latin typeface="Monotype Corsiva" pitchFamily="66" charset="0"/>
              </a:rPr>
            </a:br>
            <a:endParaRPr lang="en-US" sz="4000" dirty="0" smtClean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620000" cy="2324100"/>
          </a:xfrm>
        </p:spPr>
        <p:txBody>
          <a:bodyPr/>
          <a:lstStyle/>
          <a:p>
            <a:pPr algn="ctr"/>
            <a:r>
              <a:rPr lang="en-US" sz="4000" dirty="0" smtClean="0"/>
              <a:t>Thank you for attending our Senior Presentation!</a:t>
            </a:r>
          </a:p>
        </p:txBody>
      </p:sp>
      <p:pic>
        <p:nvPicPr>
          <p:cNvPr id="15363" name="Picture 4" descr="MPj04410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5700"/>
            <a:ext cx="1803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Senior Project Components</a:t>
            </a:r>
            <a:endParaRPr lang="en-US" sz="5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sz="4000" dirty="0" smtClean="0"/>
          </a:p>
          <a:p>
            <a:pPr marL="68580" indent="0">
              <a:buNone/>
            </a:pPr>
            <a:r>
              <a:rPr lang="en-US" sz="4000" dirty="0" smtClean="0"/>
              <a:t>Emmett Dougherty, Government Instructor, LHS Senior Project Committee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59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74697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Senior Project Dates: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477"/>
            <a:ext cx="8399440" cy="5898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Access Teacher Form March 22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Field </a:t>
            </a:r>
            <a:r>
              <a:rPr lang="en-US" sz="2000" dirty="0"/>
              <a:t>Experience – </a:t>
            </a:r>
            <a:r>
              <a:rPr lang="en-US" sz="2000" dirty="0" smtClean="0"/>
              <a:t>In Portfolio by April 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Project </a:t>
            </a:r>
            <a:r>
              <a:rPr lang="en-US" sz="2000" dirty="0"/>
              <a:t>Verification – In Portfolio by April </a:t>
            </a:r>
            <a:r>
              <a:rPr lang="en-US" sz="2000" dirty="0" smtClean="0"/>
              <a:t>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Reflective </a:t>
            </a:r>
            <a:r>
              <a:rPr lang="en-US" sz="2000" dirty="0"/>
              <a:t>Letter – In Portfolio by April </a:t>
            </a:r>
            <a:r>
              <a:rPr lang="en-US" sz="2000" dirty="0" smtClean="0"/>
              <a:t>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Portfolio </a:t>
            </a:r>
            <a:r>
              <a:rPr lang="en-US" sz="2000" dirty="0"/>
              <a:t>– April </a:t>
            </a:r>
            <a:r>
              <a:rPr lang="en-US" sz="2000" dirty="0" smtClean="0"/>
              <a:t>5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Practice </a:t>
            </a:r>
            <a:r>
              <a:rPr lang="en-US" sz="2000" dirty="0"/>
              <a:t>Presentation – April </a:t>
            </a:r>
            <a:r>
              <a:rPr lang="en-US" sz="2000" dirty="0" smtClean="0"/>
              <a:t>9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Final </a:t>
            </a:r>
            <a:r>
              <a:rPr lang="en-US" sz="2000" dirty="0"/>
              <a:t>Presentation – April </a:t>
            </a:r>
            <a:r>
              <a:rPr lang="en-US" sz="2000" dirty="0" smtClean="0"/>
              <a:t>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87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085893"/>
          </a:xfrm>
        </p:spPr>
        <p:txBody>
          <a:bodyPr>
            <a:normAutofit/>
          </a:bodyPr>
          <a:lstStyle/>
          <a:p>
            <a:r>
              <a:rPr lang="en-US" sz="4800" b="1" dirty="0"/>
              <a:t>Getting Started</a:t>
            </a:r>
            <a:r>
              <a:rPr lang="en-US" sz="4800" b="1" dirty="0" smtClean="0"/>
              <a:t>: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8344"/>
            <a:ext cx="7886700" cy="461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Field Experience can be done at any time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Students should think </a:t>
            </a:r>
            <a:r>
              <a:rPr lang="en-US" sz="3200" dirty="0"/>
              <a:t>through the entire project from start to finish when selecting </a:t>
            </a:r>
            <a:r>
              <a:rPr lang="en-US" sz="3200" dirty="0" smtClean="0"/>
              <a:t>field </a:t>
            </a:r>
            <a:r>
              <a:rPr lang="en-US" sz="3200" dirty="0"/>
              <a:t>experience. 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01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Major </a:t>
            </a:r>
            <a:r>
              <a:rPr lang="en-US" sz="4800" b="1" dirty="0" smtClean="0"/>
              <a:t>Components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856"/>
            <a:ext cx="7886700" cy="4992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</a:t>
            </a:r>
            <a:r>
              <a:rPr lang="en-US" sz="3600" dirty="0"/>
              <a:t>.   Research Paper: </a:t>
            </a:r>
          </a:p>
          <a:p>
            <a:endParaRPr lang="en-US" dirty="0"/>
          </a:p>
          <a:p>
            <a:r>
              <a:rPr lang="en-US" sz="3200" dirty="0"/>
              <a:t>A</a:t>
            </a:r>
            <a:r>
              <a:rPr lang="en-US" sz="3200" dirty="0" smtClean="0"/>
              <a:t> 4-6 page researched </a:t>
            </a:r>
            <a:r>
              <a:rPr lang="en-US" sz="3200" dirty="0"/>
              <a:t>and documented paper that contains at least </a:t>
            </a:r>
            <a:r>
              <a:rPr lang="en-US" sz="3200" dirty="0" smtClean="0"/>
              <a:t>4 </a:t>
            </a:r>
            <a:r>
              <a:rPr lang="en-US" sz="3200" dirty="0"/>
              <a:t>sources </a:t>
            </a:r>
            <a:r>
              <a:rPr lang="en-US" sz="3200" dirty="0" smtClean="0"/>
              <a:t>and </a:t>
            </a:r>
            <a:r>
              <a:rPr lang="en-US" sz="3200" dirty="0"/>
              <a:t>follows MLA format. </a:t>
            </a:r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paper will be assessed and graded in their English 12 class and added to their portfolio.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03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066800"/>
          </a:xfrm>
        </p:spPr>
        <p:txBody>
          <a:bodyPr>
            <a:normAutofit/>
          </a:bodyPr>
          <a:lstStyle/>
          <a:p>
            <a:r>
              <a:rPr lang="en-US" sz="4800" b="1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86700" cy="5439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II. Field Experience</a:t>
            </a:r>
            <a:r>
              <a:rPr lang="en-US" sz="3600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1100" dirty="0"/>
          </a:p>
          <a:p>
            <a:r>
              <a:rPr lang="en-US" sz="3200" dirty="0" smtClean="0"/>
              <a:t>With </a:t>
            </a:r>
            <a:r>
              <a:rPr lang="en-US" sz="3200" dirty="0"/>
              <a:t>the second component seniors will select some sort of hands-on experience (a job shadow, volunteer work, creating a product, etc.) that relates to the topic they researched and requires them to spend at least 15 hours using knowledge gained from that research and incorporates guidance from a community mentor. 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Bengal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064A2"/>
      </a:accent1>
      <a:accent2>
        <a:srgbClr val="FFFF00"/>
      </a:accent2>
      <a:accent3>
        <a:srgbClr val="3F3F3F"/>
      </a:accent3>
      <a:accent4>
        <a:srgbClr val="CCC1D9"/>
      </a:accent4>
      <a:accent5>
        <a:srgbClr val="FE19FF"/>
      </a:accent5>
      <a:accent6>
        <a:srgbClr val="7030A0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6052</TotalTime>
  <Words>1759</Words>
  <Application>Microsoft Office PowerPoint</Application>
  <PresentationFormat>On-screen Show (4:3)</PresentationFormat>
  <Paragraphs>322</Paragraphs>
  <Slides>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Franklin Gothic Demi</vt:lpstr>
      <vt:lpstr>Garamond</vt:lpstr>
      <vt:lpstr>Monotype Corsiva</vt:lpstr>
      <vt:lpstr>Times New Roman</vt:lpstr>
      <vt:lpstr>Wingdings</vt:lpstr>
      <vt:lpstr>Edge</vt:lpstr>
      <vt:lpstr>Presentation</vt:lpstr>
      <vt:lpstr>Welcome! Lewiston High School Senior Information Night  October 1, 2018</vt:lpstr>
      <vt:lpstr>Senior Information Night Agenda</vt:lpstr>
      <vt:lpstr>Senior Party Information</vt:lpstr>
      <vt:lpstr>Yearbook-Buy Now Online: $60 Price increase- December 1: $70 </vt:lpstr>
      <vt:lpstr>Senior Project Components</vt:lpstr>
      <vt:lpstr>Senior Project Dates:</vt:lpstr>
      <vt:lpstr>Getting Started:</vt:lpstr>
      <vt:lpstr>Major Components</vt:lpstr>
      <vt:lpstr>Major Components</vt:lpstr>
      <vt:lpstr>PowerPoint Presentation</vt:lpstr>
      <vt:lpstr>Major Components</vt:lpstr>
      <vt:lpstr>Major Components</vt:lpstr>
      <vt:lpstr>The final presentation should answer these questions:</vt:lpstr>
      <vt:lpstr>Sr. Project Judges</vt:lpstr>
      <vt:lpstr>Caps and Gowns </vt:lpstr>
      <vt:lpstr> Counseling Center Overview  </vt:lpstr>
      <vt:lpstr>Advanced Opportunities      </vt:lpstr>
      <vt:lpstr>Year-Long Dual Credit Courses offered at LHS </vt:lpstr>
      <vt:lpstr>One Semester Dual Credit Courses offered at LHS</vt:lpstr>
      <vt:lpstr>PowerPoint Presentation</vt:lpstr>
      <vt:lpstr>    1. Federal aid – FAFSA  2. Scholarships – local, state, and national  3. University/College Scholarships </vt:lpstr>
      <vt:lpstr>Federal Aid - FAFSA</vt:lpstr>
      <vt:lpstr>PowerPoint Presentation</vt:lpstr>
      <vt:lpstr>PowerPoint Presentation</vt:lpstr>
      <vt:lpstr>Additional Scholarship Tips </vt:lpstr>
      <vt:lpstr>Short Video on Financial Aid: A bit more about Financial Aid </vt:lpstr>
      <vt:lpstr>Financial Aid Workshops</vt:lpstr>
      <vt:lpstr>College Entrance Exams</vt:lpstr>
      <vt:lpstr>Idaho College Application Week</vt:lpstr>
      <vt:lpstr>College Admission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JOBSCAPE – a Career Search Tool </vt:lpstr>
      <vt:lpstr> </vt:lpstr>
      <vt:lpstr>Sergeant First Class  Austin Salazar,  Idaho National Guard  The Military Option austin.j.salazar.mil.@mail.mil</vt:lpstr>
      <vt:lpstr>College Savings Plan </vt:lpstr>
      <vt:lpstr>Encouragement for Seniors and their Parents, Neil Williams, Counselor </vt:lpstr>
      <vt:lpstr>Contacts       </vt:lpstr>
      <vt:lpstr>Contacts, Continued</vt:lpstr>
      <vt:lpstr>Contacts, continued</vt:lpstr>
      <vt:lpstr> </vt:lpstr>
    </vt:vector>
  </TitlesOfParts>
  <Company>Independent School District No.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Lewiston High School Sophomore Registration</dc:title>
  <dc:creator>Independent School District No. 1 User</dc:creator>
  <cp:lastModifiedBy>Neil R Williams</cp:lastModifiedBy>
  <cp:revision>426</cp:revision>
  <cp:lastPrinted>2018-10-01T20:02:23Z</cp:lastPrinted>
  <dcterms:created xsi:type="dcterms:W3CDTF">2010-01-20T17:12:40Z</dcterms:created>
  <dcterms:modified xsi:type="dcterms:W3CDTF">2018-10-02T15:07:48Z</dcterms:modified>
</cp:coreProperties>
</file>