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0" r:id="rId4"/>
    <p:sldId id="267" r:id="rId5"/>
    <p:sldId id="264" r:id="rId6"/>
    <p:sldId id="271" r:id="rId7"/>
    <p:sldId id="258" r:id="rId8"/>
    <p:sldId id="259" r:id="rId9"/>
    <p:sldId id="261" r:id="rId10"/>
    <p:sldId id="272" r:id="rId11"/>
    <p:sldId id="268" r:id="rId12"/>
    <p:sldId id="269" r:id="rId13"/>
    <p:sldId id="270" r:id="rId14"/>
    <p:sldId id="265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BFE"/>
    <a:srgbClr val="CCEC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DB657-C848-48ED-92F7-EE22259DFEA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78C79-4461-453E-8320-827C65104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1FCC-49EC-4CED-AF7B-7A4DD28293C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1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15E11-52DC-4370-9C62-CF678D523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1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15E11-52DC-4370-9C62-CF678D523A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8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9AEE6C-6100-4C48-B3EC-770DB9F64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39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31B9D-DBC2-49F9-B12B-07541D874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034ABFC-BDA3-45AE-B18E-809B13DE9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23DA7-EA9D-454A-A62D-CCC966FCA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9E4FD088-CD03-4ACC-90A0-3F28CA1171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7600C-E47F-4324-AFF6-51081F3C7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1D4DB-FD22-43EE-ACF4-AEEDDC2566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4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A371D-96AB-4E42-8A90-C889B5733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5BDA6-83AB-44E6-9852-8E0E25D73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5F8FB-1A27-435D-A8CD-7DA345C0B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42FB7-ACB4-48F4-BC5F-A412525FB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16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5009116-B6BF-4606-81AE-8A628802CA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5" r:id="rId2"/>
    <p:sldLayoutId id="2147483803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4" r:id="rId9"/>
    <p:sldLayoutId id="2147483801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C9994"/>
              </a:clrFrom>
              <a:clrTo>
                <a:srgbClr val="9C99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677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Grade Registration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73" y="-35943"/>
            <a:ext cx="9194298" cy="71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0"/>
            <a:ext cx="13914120" cy="8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4950" r="649" b="4950"/>
          <a:stretch/>
        </p:blipFill>
        <p:spPr>
          <a:xfrm>
            <a:off x="-1752600" y="-76200"/>
            <a:ext cx="11430000" cy="693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0200" y="2514600"/>
            <a:ext cx="2819400" cy="2438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the pencil to the right to select courses. Red exclamation means an entry is required. Click on the submit button on the bottom once you have entered your classes.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533400"/>
            <a:ext cx="13045440" cy="815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199" y="1447800"/>
            <a:ext cx="3733801" cy="2362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screen should appear. Please make sure this screen corresponds with your student’s blue registration form.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0" y="977900"/>
            <a:ext cx="2565400" cy="22987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4000" smtClean="0"/>
              <a:t>Thank you for coming!</a:t>
            </a:r>
          </a:p>
        </p:txBody>
      </p:sp>
      <p:pic>
        <p:nvPicPr>
          <p:cNvPr id="15363" name="Picture 6" descr="http://www.lewistonschools.net/schools/jenifer/VirtualTour/Pictures/JeniferBuildingSouth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540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12" descr="data:image/jpeg;base64,/9j/4AAQSkZJRgABAQAAAQABAAD/2wBDAAkGBwgHBgkIBwgKCgkLDRYPDQwMDRsUFRAWIB0iIiAdHx8kKDQsJCYxJx8fLT0tMTU3Ojo6Iys/RD84QzQ5Ojf/2wBDAQoKCg0MDRoPDxo3JR8lNzc3Nzc3Nzc3Nzc3Nzc3Nzc3Nzc3Nzc3Nzc3Nzc3Nzc3Nzc3Nzc3Nzc3Nzc3Nzc3Nzf/wAARCACDAMYDASIAAhEBAxEB/8QAGwAAAQUBAQAAAAAAAAAAAAAAAAIDBAUGAQf/xABDEAACAQMDAQUFBgMECAcAAAABAgMABBEFEiExBhNBUWEUInGBkSMyobHB0RVCchYzUuEHJENiguLw8SY1RGODorL/xAAYAQEBAQEBAAAAAAAAAAAAAAAAAQIDBP/EACERAAICAgIDAQEBAAAAAAAAAAABAhESITFBAxNRIjJh/9oADAMBAAIRAxEAPwD3Cu0UUAUUUUAUUUUAUUUUAUUUUAUUUUAUUUlmCjLEAeZoBQoqOt3AziNZoi56LvGT8qfzQHaK5mjNAdopJcDqR9aba5gX700Y+LilgeoqI+qWEf3722X4yqP1qNJ2i0WM+/qtmP8A5lqWi0y0oqlbtZoCjnVrX5SA1237UaNdXEUFvfRySysFRVBOT9KZIUy5orgOaKpDtFFcJxQHaK8+7V9rdRsdUlttOuLYQrjD7d5yQD1z51m37WdoZm/8ylHmEiVQPwrLkkbXjbPZa4SB1NeO2+u6rIw3XtxJnrukqcuq6lICpac/FT+1Yfl+I6en/T06a7toeZbiJP6nAqK+uaYnW+g+TZrzGdb6fH2bsT1J4xTK2dxJL3QwX/wZGfpmp7H8Hqj2z0mftXpEP3rrOPJTUAa9dud4kQIyhlGwdD8TWEudOuoQqTMkbScJuB5/D4U6F1Ihl9tKYQDCpgZ+VXJh+OPR6rDf2zQo73UOSoJ+0FJfVrBDg3cfy5rzy30rUWgDPeOMgHI48PjTqaLO4Be6kYMuPebPFayfwxgvpuJNe05Bkzk/0of2qs1XtDptzamFJwGLA/a4UYB9azX9nwXCyTsc5xg/5VEvuz1vbhJOXYsVxyMfj8ajkwoq+RVxqqWtoHtJ4Rco+VEbKxzkeH1qDL2s1gsVbUZgR1AAH6UJpdv3Ido1GzLKSSemeuOanaDptpqNp38sSKwkK+50PTzrG3wdPyuSnl1zVphk3922fJmH/eojahqJG5ry5IY45dv3q31WKOy1dLWKNO6bactGpPJx1rQzaRZRRSskWGCEg58cUqQySMDJNcSZ72R2HXLSf50wUYjHd7v+IVp+yi+2zTi8+02opHIHOfSpPayNbW1gNk5icyEMVY5xg+tMWXNJ0ZEW8hTiA4Phg/tSfZJiP7hsekbfnivQdBghuNItpZY1eRl5Zhknkjms7qAWPtVs3kRi5ixHn3cHbkY+dHF0FO3RRpZznAELYPU7Dx+FT9DW60/VLa7Fozd1IH27TzW4uVtWt5UUQgsjKCoHkelZPsoMaxAzsp95cbjznPh50cWjOdpnsduZGhRplCyFQWUdAcciiliiu6OB2uEZoyKDQHmmuWtuO0/s6QQiOSUbh3fh44+hpnXYobWS0islRDIxDbQDwCvH41J1Fu+7WuyHau5vfwcA7SM8+tQtUt5jqNltna6jV8u+ABGMjjj0FYpUdLdosO0UcdrpuYUEbmRV3Lwf+uKcieNdCUlcubfJbbzkr/nUbtQ4urKOO2ZZGEgYgMPI1GuYNNax3CTN2IQo5YKGC4osdh3SondlCGsp2x1mx+A/eoMFysfaK6lYZWPe3x6D9aXod/a6dYNDcTJvLliVceOMdceVQba6sYdUuLu5uIZYpA21AQTywIP4UTSLTtkzUb9L7ULFYlI2M2cPjyp48yyeOFHPHrVLrOsWRvLaawhQiLIZAnXxzwPTrSX1uYB3j06X3gAN2f29axJq9Fimls1RurhFChFKAADnkjOOmasY/wC7Uf7orJjtNemPC6YAMY5JP7Vw9o9VAASwQHGOR/zVrOJnCRfazLcxW+6y5n6KMZ6soP4GqqOe/a7u477vHhjfbDI8WwN1zj8KhvreuM4PskQIGOQPH/iqNc6rrs7LuigAyeeBjio5qiqLRaRt9gxXdkbsbBz49M+NHZmRxprbba4m+1YkoyjBwODkis9O+tOqwDudhBDYccDxOcDzosO0VzZRGC2gVEDZ908fiKzGVGnFtUTteYntBCTG0RIjyrkEj3vQkfjW0uObeXP+A/lXnVxrT3E3fz2cbyjo7DJAHTwp9u1GoyDaVODx1ODW1IOD0S+yplkkuRad00hReH4GM092pjuobGJr32YKZgE7pceB86pIdYu7fcbeGGAkY9xSCR8jSpNb1GcbZD3gByAxJ5+tTLVB+N5ZG17Ltv0K0I54P/6NZjXjs7W555mhbgZ8Fqu/jOpKoAbCjyZsfnTZ1TUJD1Ut4HPP51HK1wVQd2b57TUt32moo0eSWT2dQWHlnwrKdm3ki1aEsrAZHVCc/Pw+NVp1PUTyZBn5GntNvLya7jWaXKHqBGpz+w9aspWZUMUz3delFeCfxDtEScXuq4yekrgUVczPrZoZNX7UOoD3cy58pUX9agyz61Jky6pKMjxvsfkandnrS1udWvw0EUkSE7FZAVALHGPkKlwy6VaTXXtEUCs90yxgwg8DAwOOOfzpiyuddFHc+13OoyxWkszsp5SOQn49KivY3ouY7aT2gXDH3UduTn4n41c9nW/8QXcpBZtjD1+8B+lPXLd722teCCijI+CMf1qUaypmev8ATbqxVGvo5IhJnb74OcdehNO3fZ+/tLZrm6iCxJjJ70MeTgdPjVz22Ia406LzLfmoqw7Wuw0GUlAAXReuf5h6elWkVTejN2HZ261C2S4gMYifO3vHOeDjpjzFMaZo8mozyxQFVaNdzlycYzjitn2aUR6JaeW0n6kmsjoeqjSYLm7aPeGaKPGcfeJ/ypSGbdjkmly6XqCQMwkdombKHGB86SfayOCoVSDnqemfOupqp1m9ivHiWP7Fl2/exgkZB8KkA9UH8zL4+grnIuTZbNosscTSe2D3VLYEXp8aTcaasCp397OdwyNkan9fWqv+1V7Lqyac9tbrC8kkbPk7sKOCKuUt48A3cc5cuyAXL5OBk8Y4wQvhXSMYs53IT/A1M6o15OQVLZKrxyOOnrUHV9HW0jh7i5lZ2bBMm3HT4U9e3lxpNtNcRQXLumUSOUhi3PBHU4zjrzxVba6rf6pGGv1RDHMVUKm3jB9aOKSCk2JtomSFmmlV1CMSXTcMeoA5+FSuzeh2WpacLm57xn7xgNrkAD0HzpqFj7I23fv2kDb1+XrUXTb7Vba0tYNNGYpHkMjmEttPhz4ViCtmpNpaOa3YW9jrUdpbqREQhOWJPJ55rSy9mNJSKRhAxIUnJlbrj41ldSmnl1W1e6YGUhNx27f5j4V6DMcwS/0H8q2kRydJmF7KWdtqF7JHdR70WLcBuIwcjyqw7U6VZWGnxS2sPdsZgpIYnI2n1qg0We9iW5bTd/tHdrjYuTjcM1J1G41eWxf+JiTu1kQxtIuPew2elK0G/wB0X3ZnS7C80iOa4tkeTc43MT4MapO09tBaa0IreJY4u6Vtq9AST+1aTsYSdCTn/aSfnWe7cYXW1P8A7C/m1StBP9M1y6NpbKP9QgOfEoM1gbVjHq21S6hJCoVDjAB8fSvS4jlUPoK8zAH8YlyoP+sNwTj+Y1ZLQg+S70LSTqdibiXUtRRu8ZNsc+AAD6gmioFlqGqW1i0WmWryg3U29lydpDdOnjnPyoqJKtmW9k3s1qtpp8l293Iy94RtwhPQn96VHd6LdZF00slybh3i2B1HvPlc9PSqrStJudWile3kijWNgp7wnOcZ8Aaes9FuWtotS7yDuVJbblixCkjyx4edW2acUPaLqlvpl9dTXUcr7xhe7AyOcnxFC61B/aNtSaOYw7cKuBu+7jzqHpGkS6s84hkjjEWM7gec56Y+Fct9Jlm1WfTo5I+8h3ZbBwcED9alujVKyx1TUv41qdk9pbXLCHlo9mWI3AnGD5Cla92ihv7JraK2njYuCTIQOnXxqCntWgaytus8SPKmGdhhQOTyT/Tmq/UoimbtrqK5Eshy0XI3H3j/ANetXZnVo0Vh2qhs9PhtTaTFkTbuDKATVZoGrxaYkwntBP3gXA4wMfH41y37PXE2mi+9piVTF3mwg5AAzim9E0abV0leKdIhGQCHBOcimy62TJb5L7UZLmCIwKsAURhhjxzx40+jbFMgGSGyATjOPM1XeyNYalc2csiO6oBkKcHIB6/On1kDhoiSGLYOcqfT9K5yKi/n1i5eBl9jgUMMZ77/AJa6dQmmZHksIGI94Ezng+f3aoG9iuTLDb3YkliPvIJj7vx5qo1HtHpmm3psmF5cOnEjRtwn1YZq5MlI2p1W8S5B9mgz3e0AzEjrnOcUxqN7cXTwLcRRpjJBRy3h61SwG0lEd7Hcj2Mx7xI0jelOiS12Lc2syyxup94OWpbFIWrD2VwyqV24IY4B+dM6T2jm0qyFslukqhiwLMR1rkUqm0d+gCcllyRz5UaR2dm1WzF0tzFGpYqAVJ6UjZXXZD1PUn1DUVvniCsoX3FOR7pz1q2k7aXTKy+xwgMCD75qn1LTpLG/Fk0qs524YDA56Vbv2NuFjZ/bYjtBP92auw0io0fU5tJuWnt0SRimzDngDOfD4VM1bXrnVrUW9zHDGocOChOcj4n1NQtG0ttXuTBFMsZCFyWGfLjj41L1js9LpNqtxJcxSKXCYCkHnPn8KtsasVpXaG60uzW0hjgaMMW3ODnJPoaU0F/2pu3uI4ot0MYVtp2rjkgcnqeaRpHZ2XVrQ3MdykS7yu1kycgD1rs8N72du5LeK8A3wGViq8HAOOvwqE10SX7X6nC5iMVoGjO0go2QRx/iqnhmD36zP3e55dzBuVyTnzq3TsncXJ7x76Eu4Dv7hJ5555qlRBb3zRMw3QyFdwXIODjpR8FVdE3T+0U+kveW8NvG6tdSOS7EEHOPD4UU1Z6Fc6rcX0tvLCipcuhEhOc5z4D1oqbGiz7EvdRwySKyizJfvOASX9zb8sbvwrumahdv2cEEtmY7cWhdbjf97PIyPDqaxmkdoL3ZJCtwI1+9tXABPnjFVp1G+gkEUU8w2qIjmQkKvAwB0xiujRyc0bDTr3U7S1kOkT2kc00m0rc7cMQvAGfU+FWfZkzTdo715tvfBX7zHTduAOPxrD22oSwqC0ok2vuU9MH5fL6U7J2iubRnlsbr2Wab78iKGJBOT97IqIOXLNL2h74doT3ke10gcgA5H3HxVJcrOkQFxHtXvNy4x1xzVRpmo3zahPeS3HfFYmO6R92SxA5BPkTx0p661eeaIRuYpNuSQOvr0qkyo1EOqaslqba3t0ex7s7pMchdnJznz4q7/wBH7E2d256mUdfgKxkXaK7MEg2xFTF3TbVAOzHTIqJp/a/UdL3rY9ykLEs0cke7nzz18KFckkbHUHLdp9SGSQDGuQ3AGxevnTACxxMVBG5iSfGoGi6hNqcc2sahD3b3J+yx7okAGN2PAZGPXFPyzDumYAKemN+c+PjXOSNxkjJ9kPc19JPBu9BPmDk/oKrLxC63T9d1zIPluNW/ZVQbxdvLpE7tjwFQZREbZ0XO8TsxGcHOTz9aqWySklssYlx2NtIBgq85OPMFiR+lTexJzZXsbHgXHAPT7opuVVi0SxJXZEXzknI4znrzUnsdGjW1+43bTLksDjnAHkeuatPYU+DQQju7TZF3hYJ4Nlj8z4/GjT+0V1oujw7NOFxC7SYlL4w/JxjBPQVGdY1kEErFlBIP2nX18Kjw66bbS4bOGS5h7p2dnXGTn+U+961Iqit2hV7qJ1XVLS+lh7ppRGSmc4wxHXjyrQDtdJNG6jT8J3vclt5xycZzt9emfKs5f6rDe6mt6wlQgqNoQfy+u6pL9ogdZe8xKYTEyCEgEJnaMjn4/WtwaXJiVuqJPYLjV5cMT/q5/Nau+3Zzo0fP/qE/JqyXZ/U7bSL83GZZVMRTaqAdSPHcfKrHtD2jttXsVt0ilgxIH3MAegPGPnUXBp/1Z3SO0X8E0pIvZu/MjSyA95txgDjpUS81U6+yX6xdyGtZk2Fs4xuHkKgQdpTaacLCwdlkEpkadMbiCMbcEHxp+71pdQkWZo2iKWTo5K8Ftp54+NLVGclZvIrsRQRB2Uh4V8evH+dYSfI1efBZft3+5zjk0uXtFbyQQiOBuCuTuyOCOn0qshuxcXpkeULufdn4+tGaTJ7a1qWlpdDSxEWkvZN/exF+AFx0I86Kl6Hr1ppUt8lwHbvZt6lBnHHTNFQO7KVNIso2DRRRKzA8ouD9aj3tlBHA7wuiyHqCclvrV+t7bugYQ2zp5pcLkH6/pXWi0+7YLLZMV8Qrq+PwNZSZlpHnr3S52uyAZxgjFKM0D4Y26OQPBjW9bRdHkQ8NGADxLGRj8f0pg9mNNkx3Zi2ngASlc/WusZRvZlwfRh/aY0UrCuw45AGc+lNpcEsd6EnzMWK9Gi7LxIq7LKJwP5s7sfMU6NDij5ZVQ+RGKKnwzDVHm4S5lkVkhdlPUYxT8dndLcAm33D+ZcnHrXoJ09QQFbjy4rv8OBGe6488VrEWjOXVxNOixxhlRccNyTgY+lNlJDgFm/qA4+Q8K0rWm3j3RSFsVZtq4yfM0oXZmX9o6xrs6gkeIrsSlPtCEb0ZRWha0tkbFzuixySR4fOn0t9GUKzSsMjgkDBpou/hnEW6njAWJJUQ8xqASPguc/hVrEVt9H7hSICwaTYE2nd0yRVru0yNRsmjT1MXWnVe0YYMsJP+9HimhsyCvfmPcZJpGGQNyH68inrd754h30UY3ZzuhA+uBWrEcJ6XEfy6UswwOAJJIcDxYUpC2ZNJrqJffhtXUL7oEYOfwHp186h3l8YyG7mJXC8YX1+P51rb32aCFmLxseiKnOTWH1cXU92xQBkycDbjaPKsuiqx621DexLQx+PAjzzx+9Wk8sZtnf2ZFAXOTFjH/wBq52X0YrGL2VVZQSAjA8n59cVZa5s/hs6xwNudMDAAxVjVGXkmYBYpYnZyoJ6Z3c9OpHhSrG6kaaRish+xeMMFyBlcfP8A70mSSKNvt55FkHhx0+Y5pwTp0gZ2b/CD96ubZdkixmiXek7BW25DbSBn4CuX9/bDfBbOpBGO9jJIYeIpu3kae4VHtzgcuWXoPPnwq8isrYjhVxnkEDpUyoqvsoLW9NkN7otwjjATvMbfkOaK0Rs4sDgDI8aKma+E2bl5Hce8i5HiQD+eaSOuWTcfMHFRFlkzycfLFdEwzy2T5E8V6zlQqWIMWY26vn1H7VHMSJybAH+ibB/AVK77d4AmjvPXHzoFaIwuYUGFgvo/g+fzpxblwN8bX/I6Nhx9Kd3Z43frRn1rLhF8o0pyXZEbU2jbL2aEDqe62kj5Y5rg1O3BxNbSr6rM4/ephBP8w+lGxcHdg+fFY9Uejfsl2MR3unyEbzcR58XIbA8/CpMYsWGUukweffBGfw/WmhFHziNef92mpLeE8tAgPmFz+VR+OXUhmu0WXs4KhRLDNGQSAQGX16jiq2+0i1yMvLayEFgMllYeeCc/Q/Kkm2gxgHGfJv0o9kBj2NLI48ATx9Kzh5PqNZxKzU9I1CzcLOveJgFWU7hjw4PIx5eFVfcR7siJDjj7g4rVyLcOVJnckdCWzj603JZd9uaVgzEYBP8A1xXSKlX6Mtq9Gb9mDEfeXHIwxA+gqRArwNujWJvRvGrVdNTjDn5c0o6cBj3vwrVCyNHqsWQJ7QI3mg60813YMAx3D02Gh9NyP7x8dcDj8jSF01lBO/OT45P5mpRBPtOnDkTyDjAGP3qJPcIOY52ZcYK7Qufng/lUp9PlLf7PHqKSbKYcLHGR8MUxRbK0OWYGULJjruC5+uKbDpGysIIxkgk7FB+uKsXsZB92Jc+hqPLayqRuhHvHHAzTFCxpbtlYttiVz0buxkD5UGdXGCkfHT7McH602bNw5+yPzH7UR2RdyoVlbwAH7mpiiZEgzWnOAwJPA7pen1+FFN/w+YdGk+eKKuKGZp1RXjXeM/GlGGPP3B0oorSMHFRQo4FJKLnoKKKoOpXcnNFFAcJNKBNFFRlQroeCa5GPcDePPPzooqoovJxnxowOuOtFFAd8aS5xxRRQAep+NdHINFFAB6UjxoooU7iuECiioyCcDypi4A2jgfeX8xRRVA93UZGTGhP9IqJqCLHayPGoVlGQV4waKKyZHVAKKT1KgmiiigP/2Q=="/>
          <p:cNvSpPr>
            <a:spLocks noChangeAspect="1" noChangeArrowheads="1"/>
          </p:cNvSpPr>
          <p:nvPr/>
        </p:nvSpPr>
        <p:spPr bwMode="auto">
          <a:xfrm>
            <a:off x="155575" y="-357188"/>
            <a:ext cx="114300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5" name="AutoShape 14" descr="data:image/jpeg;base64,/9j/4AAQSkZJRgABAQAAAQABAAD/2wBDAAkGBwgHBgkIBwgKCgkLDRYPDQwMDRsUFRAWIB0iIiAdHx8kKDQsJCYxJx8fLT0tMTU3Ojo6Iys/RD84QzQ5Ojf/2wBDAQoKCg0MDRoPDxo3JR8lNzc3Nzc3Nzc3Nzc3Nzc3Nzc3Nzc3Nzc3Nzc3Nzc3Nzc3Nzc3Nzc3Nzc3Nzc3Nzc3Nzf/wAARCACDAMYDASIAAhEBAxEB/8QAGwAAAQUBAQAAAAAAAAAAAAAAAAIDBAUGAQf/xABDEAACAQMDAQUFBgMECAcAAAABAgMABBEFEiExBhNBUWEUInGBkSMyobHB0RVCchYzUuEHJENiguLw8SY1RGODorL/xAAYAQEBAQEBAAAAAAAAAAAAAAAAAQIDBP/EACERAAICAgIDAQEBAAAAAAAAAAABAhESITFBAxNRIjJh/9oADAMBAAIRAxEAPwD3Cu0UUAUUUUAUUUUAUUUUAUUUUAUUUUAUUUlmCjLEAeZoBQoqOt3AziNZoi56LvGT8qfzQHaK5mjNAdopJcDqR9aba5gX700Y+LilgeoqI+qWEf3722X4yqP1qNJ2i0WM+/qtmP8A5lqWi0y0oqlbtZoCjnVrX5SA1237UaNdXEUFvfRySysFRVBOT9KZIUy5orgOaKpDtFFcJxQHaK8+7V9rdRsdUlttOuLYQrjD7d5yQD1z51m37WdoZm/8ylHmEiVQPwrLkkbXjbPZa4SB1NeO2+u6rIw3XtxJnrukqcuq6lICpac/FT+1Yfl+I6en/T06a7toeZbiJP6nAqK+uaYnW+g+TZrzGdb6fH2bsT1J4xTK2dxJL3QwX/wZGfpmp7H8Hqj2z0mftXpEP3rrOPJTUAa9dud4kQIyhlGwdD8TWEudOuoQqTMkbScJuB5/D4U6F1Ihl9tKYQDCpgZ+VXJh+OPR6rDf2zQo73UOSoJ+0FJfVrBDg3cfy5rzy30rUWgDPeOMgHI48PjTqaLO4Be6kYMuPebPFayfwxgvpuJNe05Bkzk/0of2qs1XtDptzamFJwGLA/a4UYB9azX9nwXCyTsc5xg/5VEvuz1vbhJOXYsVxyMfj8ajkwoq+RVxqqWtoHtJ4Rco+VEbKxzkeH1qDL2s1gsVbUZgR1AAH6UJpdv3Ido1GzLKSSemeuOanaDptpqNp38sSKwkK+50PTzrG3wdPyuSnl1zVphk3922fJmH/eojahqJG5ry5IY45dv3q31WKOy1dLWKNO6bactGpPJx1rQzaRZRRSskWGCEg58cUqQySMDJNcSZ72R2HXLSf50wUYjHd7v+IVp+yi+2zTi8+02opHIHOfSpPayNbW1gNk5icyEMVY5xg+tMWXNJ0ZEW8hTiA4Phg/tSfZJiP7hsekbfnivQdBghuNItpZY1eRl5Zhknkjms7qAWPtVs3kRi5ixHn3cHbkY+dHF0FO3RRpZznAELYPU7Dx+FT9DW60/VLa7Fozd1IH27TzW4uVtWt5UUQgsjKCoHkelZPsoMaxAzsp95cbjznPh50cWjOdpnsduZGhRplCyFQWUdAcciiliiu6OB2uEZoyKDQHmmuWtuO0/s6QQiOSUbh3fh44+hpnXYobWS0islRDIxDbQDwCvH41J1Fu+7WuyHau5vfwcA7SM8+tQtUt5jqNltna6jV8u+ABGMjjj0FYpUdLdosO0UcdrpuYUEbmRV3Lwf+uKcieNdCUlcubfJbbzkr/nUbtQ4urKOO2ZZGEgYgMPI1GuYNNax3CTN2IQo5YKGC4osdh3SondlCGsp2x1mx+A/eoMFysfaK6lYZWPe3x6D9aXod/a6dYNDcTJvLliVceOMdceVQba6sYdUuLu5uIZYpA21AQTywIP4UTSLTtkzUb9L7ULFYlI2M2cPjyp48yyeOFHPHrVLrOsWRvLaawhQiLIZAnXxzwPTrSX1uYB3j06X3gAN2f29axJq9Fimls1RurhFChFKAADnkjOOmasY/wC7Uf7orJjtNemPC6YAMY5JP7Vw9o9VAASwQHGOR/zVrOJnCRfazLcxW+6y5n6KMZ6soP4GqqOe/a7u477vHhjfbDI8WwN1zj8KhvreuM4PskQIGOQPH/iqNc6rrs7LuigAyeeBjio5qiqLRaRt9gxXdkbsbBz49M+NHZmRxprbba4m+1YkoyjBwODkis9O+tOqwDudhBDYccDxOcDzosO0VzZRGC2gVEDZ908fiKzGVGnFtUTteYntBCTG0RIjyrkEj3vQkfjW0uObeXP+A/lXnVxrT3E3fz2cbyjo7DJAHTwp9u1GoyDaVODx1ODW1IOD0S+yplkkuRad00hReH4GM092pjuobGJr32YKZgE7pceB86pIdYu7fcbeGGAkY9xSCR8jSpNb1GcbZD3gByAxJ5+tTLVB+N5ZG17Ltv0K0I54P/6NZjXjs7W555mhbgZ8Fqu/jOpKoAbCjyZsfnTZ1TUJD1Ut4HPP51HK1wVQd2b57TUt32moo0eSWT2dQWHlnwrKdm3ki1aEsrAZHVCc/Pw+NVp1PUTyZBn5GntNvLya7jWaXKHqBGpz+w9aspWZUMUz3delFeCfxDtEScXuq4yekrgUVczPrZoZNX7UOoD3cy58pUX9agyz61Jky6pKMjxvsfkandnrS1udWvw0EUkSE7FZAVALHGPkKlwy6VaTXXtEUCs90yxgwg8DAwOOOfzpiyuddFHc+13OoyxWkszsp5SOQn49KivY3ouY7aT2gXDH3UduTn4n41c9nW/8QXcpBZtjD1+8B+lPXLd722teCCijI+CMf1qUaypmev8ATbqxVGvo5IhJnb74OcdehNO3fZ+/tLZrm6iCxJjJ70MeTgdPjVz22Ia406LzLfmoqw7Wuw0GUlAAXReuf5h6elWkVTejN2HZ261C2S4gMYifO3vHOeDjpjzFMaZo8mozyxQFVaNdzlycYzjitn2aUR6JaeW0n6kmsjoeqjSYLm7aPeGaKPGcfeJ/ypSGbdjkmly6XqCQMwkdombKHGB86SfayOCoVSDnqemfOupqp1m9ivHiWP7Fl2/exgkZB8KkA9UH8zL4+grnIuTZbNosscTSe2D3VLYEXp8aTcaasCp397OdwyNkan9fWqv+1V7Lqyac9tbrC8kkbPk7sKOCKuUt48A3cc5cuyAXL5OBk8Y4wQvhXSMYs53IT/A1M6o15OQVLZKrxyOOnrUHV9HW0jh7i5lZ2bBMm3HT4U9e3lxpNtNcRQXLumUSOUhi3PBHU4zjrzxVba6rf6pGGv1RDHMVUKm3jB9aOKSCk2JtomSFmmlV1CMSXTcMeoA5+FSuzeh2WpacLm57xn7xgNrkAD0HzpqFj7I23fv2kDb1+XrUXTb7Vba0tYNNGYpHkMjmEttPhz4ViCtmpNpaOa3YW9jrUdpbqREQhOWJPJ55rSy9mNJSKRhAxIUnJlbrj41ldSmnl1W1e6YGUhNx27f5j4V6DMcwS/0H8q2kRydJmF7KWdtqF7JHdR70WLcBuIwcjyqw7U6VZWGnxS2sPdsZgpIYnI2n1qg0We9iW5bTd/tHdrjYuTjcM1J1G41eWxf+JiTu1kQxtIuPew2elK0G/wB0X3ZnS7C80iOa4tkeTc43MT4MapO09tBaa0IreJY4u6Vtq9AST+1aTsYSdCTn/aSfnWe7cYXW1P8A7C/m1StBP9M1y6NpbKP9QgOfEoM1gbVjHq21S6hJCoVDjAB8fSvS4jlUPoK8zAH8YlyoP+sNwTj+Y1ZLQg+S70LSTqdibiXUtRRu8ZNsc+AAD6gmioFlqGqW1i0WmWryg3U29lydpDdOnjnPyoqJKtmW9k3s1qtpp8l293Iy94RtwhPQn96VHd6LdZF00slybh3i2B1HvPlc9PSqrStJudWile3kijWNgp7wnOcZ8Aaes9FuWtotS7yDuVJbblixCkjyx4edW2acUPaLqlvpl9dTXUcr7xhe7AyOcnxFC61B/aNtSaOYw7cKuBu+7jzqHpGkS6s84hkjjEWM7gec56Y+Fct9Jlm1WfTo5I+8h3ZbBwcED9alujVKyx1TUv41qdk9pbXLCHlo9mWI3AnGD5Cla92ihv7JraK2njYuCTIQOnXxqCntWgaytus8SPKmGdhhQOTyT/Tmq/UoimbtrqK5Eshy0XI3H3j/ANetXZnVo0Vh2qhs9PhtTaTFkTbuDKATVZoGrxaYkwntBP3gXA4wMfH41y37PXE2mi+9piVTF3mwg5AAzim9E0abV0leKdIhGQCHBOcimy62TJb5L7UZLmCIwKsAURhhjxzx40+jbFMgGSGyATjOPM1XeyNYalc2csiO6oBkKcHIB6/On1kDhoiSGLYOcqfT9K5yKi/n1i5eBl9jgUMMZ77/AJa6dQmmZHksIGI94Ezng+f3aoG9iuTLDb3YkliPvIJj7vx5qo1HtHpmm3psmF5cOnEjRtwn1YZq5MlI2p1W8S5B9mgz3e0AzEjrnOcUxqN7cXTwLcRRpjJBRy3h61SwG0lEd7Hcj2Mx7xI0jelOiS12Lc2syyxup94OWpbFIWrD2VwyqV24IY4B+dM6T2jm0qyFslukqhiwLMR1rkUqm0d+gCcllyRz5UaR2dm1WzF0tzFGpYqAVJ6UjZXXZD1PUn1DUVvniCsoX3FOR7pz1q2k7aXTKy+xwgMCD75qn1LTpLG/Fk0qs524YDA56Vbv2NuFjZ/bYjtBP92auw0io0fU5tJuWnt0SRimzDngDOfD4VM1bXrnVrUW9zHDGocOChOcj4n1NQtG0ttXuTBFMsZCFyWGfLjj41L1js9LpNqtxJcxSKXCYCkHnPn8KtsasVpXaG60uzW0hjgaMMW3ODnJPoaU0F/2pu3uI4ot0MYVtp2rjkgcnqeaRpHZ2XVrQ3MdykS7yu1kycgD1rs8N72du5LeK8A3wGViq8HAOOvwqE10SX7X6nC5iMVoGjO0go2QRx/iqnhmD36zP3e55dzBuVyTnzq3TsncXJ7x76Eu4Dv7hJ5555qlRBb3zRMw3QyFdwXIODjpR8FVdE3T+0U+kveW8NvG6tdSOS7EEHOPD4UU1Z6Fc6rcX0tvLCipcuhEhOc5z4D1oqbGiz7EvdRwySKyizJfvOASX9zb8sbvwrumahdv2cEEtmY7cWhdbjf97PIyPDqaxmkdoL3ZJCtwI1+9tXABPnjFVp1G+gkEUU8w2qIjmQkKvAwB0xiujRyc0bDTr3U7S1kOkT2kc00m0rc7cMQvAGfU+FWfZkzTdo715tvfBX7zHTduAOPxrD22oSwqC0ok2vuU9MH5fL6U7J2iubRnlsbr2Wab78iKGJBOT97IqIOXLNL2h74doT3ke10gcgA5H3HxVJcrOkQFxHtXvNy4x1xzVRpmo3zahPeS3HfFYmO6R92SxA5BPkTx0p661eeaIRuYpNuSQOvr0qkyo1EOqaslqba3t0ex7s7pMchdnJznz4q7/wBH7E2d256mUdfgKxkXaK7MEg2xFTF3TbVAOzHTIqJp/a/UdL3rY9ykLEs0cke7nzz18KFckkbHUHLdp9SGSQDGuQ3AGxevnTACxxMVBG5iSfGoGi6hNqcc2sahD3b3J+yx7okAGN2PAZGPXFPyzDumYAKemN+c+PjXOSNxkjJ9kPc19JPBu9BPmDk/oKrLxC63T9d1zIPluNW/ZVQbxdvLpE7tjwFQZREbZ0XO8TsxGcHOTz9aqWySklssYlx2NtIBgq85OPMFiR+lTexJzZXsbHgXHAPT7opuVVi0SxJXZEXzknI4znrzUnsdGjW1+43bTLksDjnAHkeuatPYU+DQQju7TZF3hYJ4Nlj8z4/GjT+0V1oujw7NOFxC7SYlL4w/JxjBPQVGdY1kEErFlBIP2nX18Kjw66bbS4bOGS5h7p2dnXGTn+U+961Iqit2hV7qJ1XVLS+lh7ppRGSmc4wxHXjyrQDtdJNG6jT8J3vclt5xycZzt9emfKs5f6rDe6mt6wlQgqNoQfy+u6pL9ogdZe8xKYTEyCEgEJnaMjn4/WtwaXJiVuqJPYLjV5cMT/q5/Nau+3Zzo0fP/qE/JqyXZ/U7bSL83GZZVMRTaqAdSPHcfKrHtD2jttXsVt0ilgxIH3MAegPGPnUXBp/1Z3SO0X8E0pIvZu/MjSyA95txgDjpUS81U6+yX6xdyGtZk2Fs4xuHkKgQdpTaacLCwdlkEpkadMbiCMbcEHxp+71pdQkWZo2iKWTo5K8Ftp54+NLVGclZvIrsRQRB2Uh4V8evH+dYSfI1efBZft3+5zjk0uXtFbyQQiOBuCuTuyOCOn0qshuxcXpkeULufdn4+tGaTJ7a1qWlpdDSxEWkvZN/exF+AFx0I86Kl6Hr1ppUt8lwHbvZt6lBnHHTNFQO7KVNIso2DRRRKzA8ouD9aj3tlBHA7wuiyHqCclvrV+t7bugYQ2zp5pcLkH6/pXWi0+7YLLZMV8Qrq+PwNZSZlpHnr3S52uyAZxgjFKM0D4Y26OQPBjW9bRdHkQ8NGADxLGRj8f0pg9mNNkx3Zi2ngASlc/WusZRvZlwfRh/aY0UrCuw45AGc+lNpcEsd6EnzMWK9Gi7LxIq7LKJwP5s7sfMU6NDij5ZVQ+RGKKnwzDVHm4S5lkVkhdlPUYxT8dndLcAm33D+ZcnHrXoJ09QQFbjy4rv8OBGe6488VrEWjOXVxNOixxhlRccNyTgY+lNlJDgFm/qA4+Q8K0rWm3j3RSFsVZtq4yfM0oXZmX9o6xrs6gkeIrsSlPtCEb0ZRWha0tkbFzuixySR4fOn0t9GUKzSsMjgkDBpou/hnEW6njAWJJUQ8xqASPguc/hVrEVt9H7hSICwaTYE2nd0yRVru0yNRsmjT1MXWnVe0YYMsJP+9HimhsyCvfmPcZJpGGQNyH68inrd754h30UY3ZzuhA+uBWrEcJ6XEfy6UswwOAJJIcDxYUpC2ZNJrqJffhtXUL7oEYOfwHp186h3l8YyG7mJXC8YX1+P51rb32aCFmLxseiKnOTWH1cXU92xQBkycDbjaPKsuiqx621DexLQx+PAjzzx+9Wk8sZtnf2ZFAXOTFjH/wBq52X0YrGL2VVZQSAjA8n59cVZa5s/hs6xwNudMDAAxVjVGXkmYBYpYnZyoJ6Z3c9OpHhSrG6kaaRish+xeMMFyBlcfP8A70mSSKNvt55FkHhx0+Y5pwTp0gZ2b/CD96ubZdkixmiXek7BW25DbSBn4CuX9/bDfBbOpBGO9jJIYeIpu3kae4VHtzgcuWXoPPnwq8isrYjhVxnkEDpUyoqvsoLW9NkN7otwjjATvMbfkOaK0Rs4sDgDI8aKma+E2bl5Hce8i5HiQD+eaSOuWTcfMHFRFlkzycfLFdEwzy2T5E8V6zlQqWIMWY26vn1H7VHMSJybAH+ibB/AVK77d4AmjvPXHzoFaIwuYUGFgvo/g+fzpxblwN8bX/I6Nhx9Kd3Z43frRn1rLhF8o0pyXZEbU2jbL2aEDqe62kj5Y5rg1O3BxNbSr6rM4/ephBP8w+lGxcHdg+fFY9Uejfsl2MR3unyEbzcR58XIbA8/CpMYsWGUukweffBGfw/WmhFHziNef92mpLeE8tAgPmFz+VR+OXUhmu0WXs4KhRLDNGQSAQGX16jiq2+0i1yMvLayEFgMllYeeCc/Q/Kkm2gxgHGfJv0o9kBj2NLI48ATx9Kzh5PqNZxKzU9I1CzcLOveJgFWU7hjw4PIx5eFVfcR7siJDjj7g4rVyLcOVJnckdCWzj603JZd9uaVgzEYBP8A1xXSKlX6Mtq9Gb9mDEfeXHIwxA+gqRArwNujWJvRvGrVdNTjDn5c0o6cBj3vwrVCyNHqsWQJ7QI3mg60813YMAx3D02Gh9NyP7x8dcDj8jSF01lBO/OT45P5mpRBPtOnDkTyDjAGP3qJPcIOY52ZcYK7Qufng/lUp9PlLf7PHqKSbKYcLHGR8MUxRbK0OWYGULJjruC5+uKbDpGysIIxkgk7FB+uKsXsZB92Jc+hqPLayqRuhHvHHAzTFCxpbtlYttiVz0buxkD5UGdXGCkfHT7McH602bNw5+yPzH7UR2RdyoVlbwAH7mpiiZEgzWnOAwJPA7pen1+FFN/w+YdGk+eKKuKGZp1RXjXeM/GlGGPP3B0oorSMHFRQo4FJKLnoKKKoOpXcnNFFAcJNKBNFFRlQroeCa5GPcDePPPzooqoovJxnxowOuOtFFAd8aS5xxRRQAep+NdHINFFAB6UjxoooU7iuECiioyCcDypi4A2jgfeX8xRRVA93UZGTGhP9IqJqCLHayPGoVlGQV4waKKyZHVAKKT1KgmiiigP/2Q=="/>
          <p:cNvSpPr>
            <a:spLocks noChangeAspect="1" noChangeArrowheads="1"/>
          </p:cNvSpPr>
          <p:nvPr/>
        </p:nvSpPr>
        <p:spPr bwMode="auto">
          <a:xfrm>
            <a:off x="307975" y="-204788"/>
            <a:ext cx="1143000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5366" name="Picture 16" descr="http://t2.gstatic.com/images?q=tbn:ANd9GcTXdffFaDYd3Vm_zgeifQe7pXQDPZ8tWeDPD1KIrG9jGABtSKxP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6736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98437"/>
            <a:ext cx="4419600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Changes at 9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304800" y="1524000"/>
            <a:ext cx="3581400" cy="4548982"/>
          </a:xfrm>
        </p:spPr>
        <p:txBody>
          <a:bodyPr>
            <a:normAutofit/>
          </a:bodyPr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Block Schedule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Opportunities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Requirements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of 9 credits to go to LHS – any failed classes will require summer school the following summer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en-US" dirty="0" smtClean="0"/>
          </a:p>
          <a:p>
            <a:pPr marL="530352" lvl="2" indent="0" eaLnBrk="1" fontAlgn="auto" hangingPunct="1"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dirty="0" smtClean="0"/>
          </a:p>
          <a:p>
            <a:pPr marL="873252" lvl="2" indent="-342900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endParaRPr lang="en-US" dirty="0"/>
          </a:p>
          <a:p>
            <a:pPr marL="873252" lvl="2" indent="-342900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endParaRPr lang="en-US" dirty="0" smtClean="0"/>
          </a:p>
          <a:p>
            <a:pPr marL="635127" lvl="1" indent="-342900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endParaRPr lang="en-US" dirty="0" smtClean="0"/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en-US" dirty="0"/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en-US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Tx/>
              <a:buNone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49847" y="465827"/>
            <a:ext cx="49120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8 credits	English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1 credit	Reading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1 credit	Speech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6 credits	Math </a:t>
            </a:r>
            <a:r>
              <a:rPr lang="en-US" sz="1200" dirty="0" smtClean="0"/>
              <a:t>(Algebra, Geometry, Senior Math)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6 credits	Science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2 credits	US History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1 credit	US History 10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1 credit	World History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1 credit	Economics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1 credit	Social Science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2 credits	US Government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3 credits	Physical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1 credit	Health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2 credits	Humanities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2 credits	Professional Technical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1 credit	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15 credits	Electives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ACT/SAT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Senior Project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ISAT 2.0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Biology or Chemistry EOC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Civics Assessment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54 Total Credits Required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3913" y="148253"/>
            <a:ext cx="35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Graduation Requirements</a:t>
            </a:r>
            <a:endParaRPr lang="en-US" b="1" u="sng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972800"/>
            <a:ext cx="6472238" cy="844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4724400" y="0"/>
            <a:ext cx="3422650" cy="89409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u="sng" dirty="0" smtClean="0"/>
              <a:t>Assistance from teacher</a:t>
            </a:r>
            <a:endParaRPr lang="en-US" sz="2000" b="1" u="sng" dirty="0"/>
          </a:p>
          <a:p>
            <a:pPr algn="ctr" eaLnBrk="1" hangingPunct="1"/>
            <a:r>
              <a:rPr lang="en-US" dirty="0" smtClean="0"/>
              <a:t>Scheduled </a:t>
            </a:r>
            <a:r>
              <a:rPr lang="en-US" dirty="0"/>
              <a:t>with</a:t>
            </a:r>
          </a:p>
          <a:p>
            <a:pPr algn="ctr" eaLnBrk="1" hangingPunct="1"/>
            <a:r>
              <a:rPr lang="en-US" dirty="0"/>
              <a:t> teacher </a:t>
            </a:r>
            <a:endParaRPr lang="en-US" dirty="0" smtClean="0"/>
          </a:p>
          <a:p>
            <a:pPr algn="ctr" eaLnBrk="1" hangingPunct="1"/>
            <a:endParaRPr lang="en-US" sz="2000" dirty="0"/>
          </a:p>
          <a:p>
            <a:pPr algn="ctr" eaLnBrk="1" hangingPunct="1"/>
            <a:r>
              <a:rPr lang="en-US" sz="2000" b="1" u="sng" dirty="0" smtClean="0"/>
              <a:t>Learning Lunch</a:t>
            </a:r>
          </a:p>
          <a:p>
            <a:pPr algn="ctr" eaLnBrk="1" hangingPunct="1"/>
            <a:endParaRPr lang="en-US" sz="2000" dirty="0"/>
          </a:p>
          <a:p>
            <a:pPr algn="ctr" eaLnBrk="1" hangingPunct="1"/>
            <a:r>
              <a:rPr lang="en-US" sz="2000" b="1" u="sng" dirty="0" smtClean="0"/>
              <a:t>Friday Circle</a:t>
            </a:r>
            <a:endParaRPr lang="en-US" sz="2000" b="1" u="sng" dirty="0"/>
          </a:p>
          <a:p>
            <a:pPr eaLnBrk="1" hangingPunct="1"/>
            <a:endParaRPr lang="en-US" dirty="0"/>
          </a:p>
          <a:p>
            <a:pPr algn="ctr" eaLnBrk="1" hangingPunct="1"/>
            <a:r>
              <a:rPr lang="en-US" sz="2000" b="1" u="sng" dirty="0" smtClean="0"/>
              <a:t>Access</a:t>
            </a:r>
            <a:r>
              <a:rPr lang="en-US" sz="2000" b="1" dirty="0" smtClean="0"/>
              <a:t> </a:t>
            </a:r>
          </a:p>
          <a:p>
            <a:pPr algn="ctr" eaLnBrk="1" hangingPunct="1"/>
            <a:r>
              <a:rPr lang="en-US" sz="2000" dirty="0" smtClean="0"/>
              <a:t>*</a:t>
            </a:r>
            <a:r>
              <a:rPr lang="en-US" dirty="0" smtClean="0"/>
              <a:t>On Wednesdays  from </a:t>
            </a:r>
          </a:p>
          <a:p>
            <a:pPr algn="ctr" eaLnBrk="1" hangingPunct="1"/>
            <a:r>
              <a:rPr lang="en-US" dirty="0" smtClean="0"/>
              <a:t>12:00 – 12:30</a:t>
            </a:r>
          </a:p>
          <a:p>
            <a:pPr eaLnBrk="1" hangingPunct="1"/>
            <a:endParaRPr lang="en-US" sz="2400" dirty="0"/>
          </a:p>
          <a:p>
            <a:pPr algn="ctr"/>
            <a:r>
              <a:rPr lang="en-US" sz="2000" b="1" u="sng" dirty="0" err="1"/>
              <a:t>Powerschool</a:t>
            </a:r>
            <a:r>
              <a:rPr lang="en-US" sz="2000" b="1" u="sng" dirty="0"/>
              <a:t> Progress Reports</a:t>
            </a:r>
          </a:p>
          <a:p>
            <a:pPr algn="ctr"/>
            <a:r>
              <a:rPr lang="en-US" dirty="0" smtClean="0"/>
              <a:t>Every two </a:t>
            </a:r>
            <a:r>
              <a:rPr lang="en-US" dirty="0"/>
              <a:t>weeks </a:t>
            </a:r>
          </a:p>
          <a:p>
            <a:pPr algn="ctr"/>
            <a:endParaRPr lang="en-US" sz="2000" b="1" u="sng" dirty="0" smtClean="0"/>
          </a:p>
          <a:p>
            <a:pPr algn="ctr"/>
            <a:r>
              <a:rPr lang="en-US" sz="2000" b="1" u="sng" dirty="0" err="1" smtClean="0"/>
              <a:t>Powerschool</a:t>
            </a:r>
            <a:r>
              <a:rPr lang="en-US" sz="2000" b="1" u="sng" dirty="0" smtClean="0"/>
              <a:t> </a:t>
            </a:r>
            <a:r>
              <a:rPr lang="en-US" sz="2000" b="1" u="sng" dirty="0"/>
              <a:t>Parent Portal</a:t>
            </a:r>
          </a:p>
          <a:p>
            <a:r>
              <a:rPr lang="en-US" dirty="0">
                <a:solidFill>
                  <a:srgbClr val="0070C0"/>
                </a:solidFill>
              </a:rPr>
              <a:t>https://pspublic.lewistonschools.net/public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sz="2000" b="1" u="sng" dirty="0" smtClean="0"/>
              <a:t>Library </a:t>
            </a:r>
          </a:p>
          <a:p>
            <a:r>
              <a:rPr lang="en-US" dirty="0" smtClean="0"/>
              <a:t>During lunch and after school until 3:45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pic>
        <p:nvPicPr>
          <p:cNvPr id="8196" name="Picture 5" descr="C:\Users\abynum\AppData\Local\Microsoft\Windows\Temporary Internet Files\Content.IE5\7OAU7YSX\MP90042770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32356"/>
              </p:ext>
            </p:extLst>
          </p:nvPr>
        </p:nvGraphicFramePr>
        <p:xfrm>
          <a:off x="163513" y="1148369"/>
          <a:ext cx="3623110" cy="292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35922"/>
                <a:gridCol w="2287188"/>
              </a:tblGrid>
              <a:tr h="362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Period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Time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2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8:20 – 9:22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2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9:26</a:t>
                      </a:r>
                      <a:r>
                        <a:rPr lang="en-US" sz="2400" baseline="0" dirty="0" smtClean="0">
                          <a:effectLst/>
                        </a:rPr>
                        <a:t> – 10:23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2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10:27 – 11:24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2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11:28 – 12:25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2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Lunch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12:25 – 12:54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2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</a:rPr>
                        <a:t>12:58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</a:rPr>
                        <a:t> – 1:55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2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</a:rPr>
                        <a:t>1:59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</a:rPr>
                        <a:t> – 2:56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  <p:sp>
        <p:nvSpPr>
          <p:cNvPr id="9250" name="Rectangle 1"/>
          <p:cNvSpPr>
            <a:spLocks noChangeArrowheads="1"/>
          </p:cNvSpPr>
          <p:nvPr/>
        </p:nvSpPr>
        <p:spPr bwMode="auto">
          <a:xfrm>
            <a:off x="-22225" y="4191000"/>
            <a:ext cx="814546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imes New Roman" panose="02020603050405020304" pitchFamily="18" charset="0"/>
              </a:rPr>
              <a:t>Teachers </a:t>
            </a:r>
            <a:r>
              <a:rPr lang="en-US" sz="2000" dirty="0">
                <a:cs typeface="Times New Roman" panose="02020603050405020304" pitchFamily="18" charset="0"/>
              </a:rPr>
              <a:t>will have students assigned to their access time (similar to advisory).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imes New Roman" panose="02020603050405020304" pitchFamily="18" charset="0"/>
              </a:rPr>
              <a:t>Students </a:t>
            </a:r>
            <a:r>
              <a:rPr lang="en-US" sz="2000" dirty="0">
                <a:cs typeface="Times New Roman" panose="02020603050405020304" pitchFamily="18" charset="0"/>
              </a:rPr>
              <a:t>will be allowed to go to work with another teacher </a:t>
            </a:r>
            <a:r>
              <a:rPr lang="en-US" sz="2000" dirty="0" smtClean="0">
                <a:cs typeface="Times New Roman" panose="02020603050405020304" pitchFamily="18" charset="0"/>
              </a:rPr>
              <a:t>if</a:t>
            </a:r>
            <a:r>
              <a:rPr lang="en-US" sz="2000" dirty="0"/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their </a:t>
            </a:r>
            <a:r>
              <a:rPr lang="en-US" sz="2000" b="1" u="sng" dirty="0">
                <a:cs typeface="Times New Roman" panose="02020603050405020304" pitchFamily="18" charset="0"/>
              </a:rPr>
              <a:t>assignment notebook</a:t>
            </a:r>
            <a:r>
              <a:rPr lang="en-US" sz="2000" dirty="0">
                <a:cs typeface="Times New Roman" panose="02020603050405020304" pitchFamily="18" charset="0"/>
              </a:rPr>
              <a:t> is </a:t>
            </a:r>
            <a:r>
              <a:rPr lang="en-US" sz="2000" dirty="0" smtClean="0">
                <a:cs typeface="Times New Roman" panose="02020603050405020304" pitchFamily="18" charset="0"/>
              </a:rPr>
              <a:t>signed </a:t>
            </a:r>
            <a:r>
              <a:rPr lang="en-US" sz="2000" dirty="0">
                <a:cs typeface="Times New Roman" panose="02020603050405020304" pitchFamily="18" charset="0"/>
              </a:rPr>
              <a:t>by that teacher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imes New Roman" panose="02020603050405020304" pitchFamily="18" charset="0"/>
              </a:rPr>
              <a:t>Students </a:t>
            </a:r>
            <a:r>
              <a:rPr lang="en-US" sz="2000" dirty="0">
                <a:cs typeface="Times New Roman" panose="02020603050405020304" pitchFamily="18" charset="0"/>
              </a:rPr>
              <a:t>are expected to work on assignments or read. </a:t>
            </a:r>
            <a:endParaRPr lang="en-US" sz="2000" dirty="0"/>
          </a:p>
        </p:txBody>
      </p:sp>
      <p:sp>
        <p:nvSpPr>
          <p:cNvPr id="9251" name="TextBox 4"/>
          <p:cNvSpPr txBox="1">
            <a:spLocks noChangeArrowheads="1"/>
          </p:cNvSpPr>
          <p:nvPr/>
        </p:nvSpPr>
        <p:spPr bwMode="auto">
          <a:xfrm>
            <a:off x="163513" y="173039"/>
            <a:ext cx="85582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smtClean="0">
                <a:cs typeface="Times New Roman" panose="02020603050405020304" pitchFamily="18" charset="0"/>
              </a:rPr>
              <a:t>Bell Schedule</a:t>
            </a:r>
            <a:r>
              <a:rPr lang="en-US" dirty="0" smtClean="0">
                <a:cs typeface="Times New Roman" panose="02020603050405020304" pitchFamily="18" charset="0"/>
              </a:rPr>
              <a:t>:                              </a:t>
            </a:r>
            <a:r>
              <a:rPr lang="en-US" sz="2800" dirty="0" smtClean="0">
                <a:cs typeface="Times New Roman" panose="02020603050405020304" pitchFamily="18" charset="0"/>
              </a:rPr>
              <a:t>Access Schedule                       </a:t>
            </a:r>
          </a:p>
          <a:p>
            <a:pPr eaLnBrk="1" hangingPunct="1"/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</a:rPr>
              <a:t>                                         </a:t>
            </a:r>
            <a:r>
              <a:rPr lang="en-US" sz="2800" dirty="0" smtClean="0">
                <a:cs typeface="Times New Roman" panose="02020603050405020304" pitchFamily="18" charset="0"/>
              </a:rPr>
              <a:t>(Wednesdays):</a:t>
            </a:r>
            <a:endParaRPr lang="en-US" sz="2800" dirty="0">
              <a:cs typeface="Times New Roman" panose="02020603050405020304" pitchFamily="18" charset="0"/>
            </a:endParaRPr>
          </a:p>
          <a:p>
            <a:pPr eaLnBrk="1" hangingPunct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71396"/>
              </p:ext>
            </p:extLst>
          </p:nvPr>
        </p:nvGraphicFramePr>
        <p:xfrm>
          <a:off x="4050506" y="1158433"/>
          <a:ext cx="3997325" cy="32924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3903"/>
                <a:gridCol w="2523422"/>
              </a:tblGrid>
              <a:tr h="365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Period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Time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5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8:20 – 9:15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5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9:19 – 10:09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5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10:13 – 11:03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5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11:07 – 11:57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5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Access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12:00 -12:30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5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Lunch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12:30 – 1:05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5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1:09 – 1:59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  <a:tr h="365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2:03 – 2:56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Athletics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334000"/>
          </a:xfrm>
        </p:spPr>
        <p:txBody>
          <a:bodyPr>
            <a:normAutofit lnSpcReduction="10000"/>
          </a:bodyPr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sz="1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dirty="0" smtClean="0"/>
              <a:t>Opportunities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800" dirty="0" smtClean="0">
                <a:solidFill>
                  <a:schemeClr val="tx1">
                    <a:tint val="85000"/>
                  </a:schemeClr>
                </a:solidFill>
              </a:rPr>
              <a:t>Football-LHS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800" dirty="0" smtClean="0">
                <a:solidFill>
                  <a:schemeClr val="tx1">
                    <a:tint val="85000"/>
                  </a:schemeClr>
                </a:solidFill>
              </a:rPr>
              <a:t>Cross Country-LHS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800" dirty="0" smtClean="0">
                <a:solidFill>
                  <a:schemeClr val="tx1">
                    <a:tint val="85000"/>
                  </a:schemeClr>
                </a:solidFill>
              </a:rPr>
              <a:t>Volleyball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800" dirty="0" smtClean="0">
                <a:solidFill>
                  <a:schemeClr val="tx1">
                    <a:tint val="85000"/>
                  </a:schemeClr>
                </a:solidFill>
              </a:rPr>
              <a:t>Soccer-LHS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800" dirty="0" smtClean="0">
                <a:solidFill>
                  <a:schemeClr val="tx1">
                    <a:tint val="85000"/>
                  </a:schemeClr>
                </a:solidFill>
              </a:rPr>
              <a:t>Basketball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800" dirty="0" smtClean="0">
                <a:solidFill>
                  <a:schemeClr val="tx1">
                    <a:tint val="85000"/>
                  </a:schemeClr>
                </a:solidFill>
              </a:rPr>
              <a:t>Wrestling-LHS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800" dirty="0" smtClean="0">
                <a:solidFill>
                  <a:schemeClr val="tx1">
                    <a:tint val="85000"/>
                  </a:schemeClr>
                </a:solidFill>
              </a:rPr>
              <a:t>Cheerleading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800" dirty="0" smtClean="0">
                <a:solidFill>
                  <a:schemeClr val="tx1">
                    <a:tint val="85000"/>
                  </a:schemeClr>
                </a:solidFill>
              </a:rPr>
              <a:t>Spring sports are all through LHS—track, softball, baseball, tennis, golf</a:t>
            </a:r>
            <a:endParaRPr lang="en-US" sz="16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Eligibility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600" dirty="0">
                <a:solidFill>
                  <a:schemeClr val="tx1">
                    <a:tint val="85000"/>
                  </a:schemeClr>
                </a:solidFill>
              </a:rPr>
              <a:t>Eligibility is based on Idaho High School Activities Association requirements.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600" dirty="0">
                <a:solidFill>
                  <a:schemeClr val="tx1">
                    <a:tint val="85000"/>
                  </a:schemeClr>
                </a:solidFill>
              </a:rPr>
              <a:t>Students must pass 5 of their 6 semester classes to be eligible.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Academic Assistance Program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600" dirty="0" smtClean="0">
                <a:solidFill>
                  <a:schemeClr val="tx1">
                    <a:tint val="85000"/>
                  </a:schemeClr>
                </a:solidFill>
              </a:rPr>
              <a:t>Students must earn a 70% or higher in every class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Physical Exam---must renew after May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sz="1600" dirty="0" smtClean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71600"/>
          </a:xfrm>
        </p:spPr>
        <p:txBody>
          <a:bodyPr/>
          <a:lstStyle/>
          <a:p>
            <a:pPr algn="ctr"/>
            <a:r>
              <a:rPr lang="en-US" dirty="0" smtClean="0"/>
              <a:t>Attendance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286000"/>
            <a:ext cx="6248400" cy="3581400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Absences</a:t>
            </a: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After the 12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absence, students may be required to make an appeal to the attendance committee.</a:t>
            </a: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Parents will be notified in writing when student has reached 6 and 12 absences in one or more classes.</a:t>
            </a:r>
          </a:p>
        </p:txBody>
      </p:sp>
    </p:spTree>
    <p:extLst>
      <p:ext uri="{BB962C8B-B14F-4D97-AF65-F5344CB8AC3E}">
        <p14:creationId xmlns:p14="http://schemas.microsoft.com/office/powerpoint/2010/main" val="16149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Reading Test Out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600200"/>
            <a:ext cx="8001000" cy="52578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Lewiston School District graduation requirements permit students to receive credit and a “P” grade if they meet the following performance criteria in the 8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grade</a:t>
            </a:r>
          </a:p>
          <a:p>
            <a:pPr lvl="2" eaLnBrk="1" hangingPunct="1"/>
            <a:r>
              <a:rPr lang="en-US" sz="2800" dirty="0" smtClean="0"/>
              <a:t>9.5 grade level equivalency on the Nelson Denny</a:t>
            </a:r>
          </a:p>
          <a:p>
            <a:pPr lvl="2" eaLnBrk="1" hangingPunct="1"/>
            <a:r>
              <a:rPr lang="en-US" sz="2800" dirty="0" smtClean="0"/>
              <a:t>63 independent reading level on DRP	</a:t>
            </a:r>
          </a:p>
          <a:p>
            <a:pPr lvl="2" eaLnBrk="1" hangingPunct="1"/>
            <a:r>
              <a:rPr lang="en-US" sz="2800" dirty="0" smtClean="0"/>
              <a:t>A third indicator may be used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724400"/>
            <a:ext cx="4933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Math Placement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Geometry or Algebra 1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dirty="0" smtClean="0"/>
              <a:t>Students will be placed in Geometry if currently in Advanced Math and maintaining 80% or higher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All other students will be placed in Algebra 1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75342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Registration Dates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295400"/>
            <a:ext cx="7915275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March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Students will be receiving blue registration forms during their IU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March </a:t>
            </a:r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-24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Parent Portal will be open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March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-24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On-line registration in our computer lab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August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registration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474</Words>
  <Application>Microsoft Office PowerPoint</Application>
  <PresentationFormat>On-screen Show (4:3)</PresentationFormat>
  <Paragraphs>146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Wingdings 2</vt:lpstr>
      <vt:lpstr>Opulent</vt:lpstr>
      <vt:lpstr>9th Grade Registration</vt:lpstr>
      <vt:lpstr>  Changes at 9th Grade</vt:lpstr>
      <vt:lpstr>PowerPoint Presentation</vt:lpstr>
      <vt:lpstr>PowerPoint Presentation</vt:lpstr>
      <vt:lpstr>Athletics</vt:lpstr>
      <vt:lpstr>Attendance Policy</vt:lpstr>
      <vt:lpstr>Reading Test Out</vt:lpstr>
      <vt:lpstr>Math Placement</vt:lpstr>
      <vt:lpstr>Registration Dates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Independent School District #1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Registration</dc:title>
  <dc:creator>Independent School District #1 User</dc:creator>
  <cp:lastModifiedBy>Annie Bynum</cp:lastModifiedBy>
  <cp:revision>112</cp:revision>
  <cp:lastPrinted>2017-02-27T20:19:41Z</cp:lastPrinted>
  <dcterms:created xsi:type="dcterms:W3CDTF">2010-03-02T18:27:00Z</dcterms:created>
  <dcterms:modified xsi:type="dcterms:W3CDTF">2017-02-27T20:21:14Z</dcterms:modified>
</cp:coreProperties>
</file>